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310" r:id="rId4"/>
    <p:sldId id="309" r:id="rId5"/>
    <p:sldId id="311" r:id="rId6"/>
    <p:sldId id="313" r:id="rId7"/>
    <p:sldId id="312" r:id="rId8"/>
    <p:sldId id="317" r:id="rId9"/>
    <p:sldId id="330" r:id="rId10"/>
    <p:sldId id="338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43" r:id="rId19"/>
    <p:sldId id="314" r:id="rId20"/>
    <p:sldId id="315" r:id="rId21"/>
    <p:sldId id="316" r:id="rId22"/>
    <p:sldId id="271" r:id="rId23"/>
    <p:sldId id="339" r:id="rId24"/>
    <p:sldId id="340" r:id="rId25"/>
    <p:sldId id="341" r:id="rId26"/>
    <p:sldId id="342" r:id="rId27"/>
    <p:sldId id="272" r:id="rId28"/>
    <p:sldId id="273" r:id="rId29"/>
    <p:sldId id="319" r:id="rId30"/>
    <p:sldId id="320" r:id="rId31"/>
    <p:sldId id="277" r:id="rId32"/>
    <p:sldId id="280" r:id="rId33"/>
    <p:sldId id="323" r:id="rId34"/>
    <p:sldId id="328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CB2636F-17DA-4212-AFFB-4E5752223E7E}" type="datetimeFigureOut">
              <a:rPr lang="hr-HR"/>
              <a:pPr>
                <a:defRPr/>
              </a:pPr>
              <a:t>24.12.2013.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D999F2D-8599-48C1-8367-EEF4B0BB0CB8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3714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5B70-1984-44C0-89D2-9FE709520CAB}" type="datetimeFigureOut">
              <a:rPr lang="en-GB"/>
              <a:pPr>
                <a:defRPr/>
              </a:pPr>
              <a:t>24/12/2013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A791-8C16-4D0F-9246-832F7C0DD46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1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954C-78FA-463E-8B5E-5C803D6A8997}" type="datetimeFigureOut">
              <a:rPr lang="en-GB"/>
              <a:pPr>
                <a:defRPr/>
              </a:pPr>
              <a:t>24/12/2013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3D02-9BC9-4C25-BD85-D017FE6F4D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5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338F-61A9-4B67-80DE-7D7480DAE2F4}" type="datetimeFigureOut">
              <a:rPr lang="en-GB"/>
              <a:pPr>
                <a:defRPr/>
              </a:pPr>
              <a:t>24/12/2013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7BA2-001A-4574-B6C8-28B39650049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27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F5CA-8AA8-407F-99D4-BCA10ABCA041}" type="datetimeFigureOut">
              <a:rPr lang="en-GB"/>
              <a:pPr>
                <a:defRPr/>
              </a:pPr>
              <a:t>24/12/2013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7126-0ADD-492B-A268-B475F8C4D41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6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F0E2-D462-4D12-9F46-434CD0A3B85A}" type="datetimeFigureOut">
              <a:rPr lang="en-GB"/>
              <a:pPr>
                <a:defRPr/>
              </a:pPr>
              <a:t>24/12/2013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3B65-6A8A-41A9-9B15-88EB0F98C7A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8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EC67D-4675-4394-980C-07F0F2F481A4}" type="datetimeFigureOut">
              <a:rPr lang="en-GB"/>
              <a:pPr>
                <a:defRPr/>
              </a:pPr>
              <a:t>24/12/2013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F7E5-0806-468C-AD84-CC632E0FADA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6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916FF-BB8E-46F7-8C2C-CF4C48E43F12}" type="datetimeFigureOut">
              <a:rPr lang="en-GB"/>
              <a:pPr>
                <a:defRPr/>
              </a:pPr>
              <a:t>24/12/2013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5875-73D0-4AC6-9E09-30FB77028E6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90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4F3D9-B2BF-43CB-B5C9-BD6B5F08DB3A}" type="datetimeFigureOut">
              <a:rPr lang="en-GB"/>
              <a:pPr>
                <a:defRPr/>
              </a:pPr>
              <a:t>24/12/2013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FD06-726B-47FA-9392-40E035F4C4F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91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2F8C-D185-47D2-8D9A-936B33F6CFD5}" type="datetimeFigureOut">
              <a:rPr lang="en-GB"/>
              <a:pPr>
                <a:defRPr/>
              </a:pPr>
              <a:t>24/12/2013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A337-46A2-4C65-977E-FCE79D245F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3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067C-639D-4996-AA50-EA1EA32011C8}" type="datetimeFigureOut">
              <a:rPr lang="en-GB"/>
              <a:pPr>
                <a:defRPr/>
              </a:pPr>
              <a:t>24/12/2013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1319-3075-4171-BFAB-A685EE776D3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4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1323-6907-47D2-AEFD-C568C14C9637}" type="datetimeFigureOut">
              <a:rPr lang="en-GB"/>
              <a:pPr>
                <a:defRPr/>
              </a:pPr>
              <a:t>24/12/2013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E7F2-E0FA-4857-889D-09A4B5C1643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5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BE7F856-57DC-4C9D-B8CC-CC04D363D0C0}" type="datetimeFigureOut">
              <a:rPr lang="en-GB"/>
              <a:pPr>
                <a:defRPr/>
              </a:pPr>
              <a:t>24/12/2013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5C50708-D800-48F2-BF27-832F4985112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as@cas.uniri.h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1187450" y="1628775"/>
            <a:ext cx="68421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sz="28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rPr>
              <a:t>CENTER FOR ADVANCED STUDIES  SOUTHEAST EUROPE</a:t>
            </a:r>
            <a:endParaRPr lang="hr-HR" sz="2800" b="1">
              <a:solidFill>
                <a:schemeClr val="tx2"/>
              </a:solidFill>
              <a:latin typeface="Calibri" pitchFamily="34" charset="0"/>
              <a:ea typeface="ヒラギノ角ゴ Pro W3" charset="-128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hr-HR" sz="28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rPr>
              <a:t>CAS SEE</a:t>
            </a:r>
          </a:p>
          <a:p>
            <a:pPr algn="ctr" eaLnBrk="1" hangingPunct="1">
              <a:lnSpc>
                <a:spcPct val="115000"/>
              </a:lnSpc>
            </a:pPr>
            <a:r>
              <a:rPr lang="hr-HR" sz="2400" u="sng">
                <a:solidFill>
                  <a:schemeClr val="tx2"/>
                </a:solidFill>
                <a:latin typeface="Calibri" pitchFamily="34" charset="0"/>
                <a:ea typeface="ヒラギノ角ゴ Pro W3" charset="-128"/>
              </a:rPr>
              <a:t>www.cas.uniri.hr</a:t>
            </a:r>
          </a:p>
          <a:p>
            <a:pPr eaLnBrk="1" hangingPunct="1">
              <a:lnSpc>
                <a:spcPct val="115000"/>
              </a:lnSpc>
            </a:pPr>
            <a:r>
              <a:rPr lang="en-US">
                <a:solidFill>
                  <a:srgbClr val="171717"/>
                </a:solidFill>
                <a:latin typeface="Calibri" pitchFamily="34" charset="0"/>
                <a:ea typeface="ヒラギノ角ゴ Pro W3" charset="-128"/>
              </a:rPr>
              <a:t> </a:t>
            </a:r>
            <a:endParaRPr lang="hr-HR">
              <a:solidFill>
                <a:srgbClr val="171717"/>
              </a:solidFill>
              <a:latin typeface="Calibri" pitchFamily="34" charset="0"/>
              <a:ea typeface="ヒラギノ角ゴ Pro W3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76700"/>
            <a:ext cx="15843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pic>
        <p:nvPicPr>
          <p:cNvPr id="11267" name="Content Placeholder 4" descr="06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pic>
        <p:nvPicPr>
          <p:cNvPr id="12291" name="Content Placeholder 3" descr="0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pic>
        <p:nvPicPr>
          <p:cNvPr id="13315" name="Content Placeholder 3" descr="05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pic>
        <p:nvPicPr>
          <p:cNvPr id="14339" name="Content Placeholder 3" descr="0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pic>
        <p:nvPicPr>
          <p:cNvPr id="15363" name="Content Placeholder 3" descr="09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pic>
        <p:nvPicPr>
          <p:cNvPr id="16387" name="Content Placeholder 3" descr="07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pic>
        <p:nvPicPr>
          <p:cNvPr id="17411" name="Content Placeholder 3" descr="07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pic>
        <p:nvPicPr>
          <p:cNvPr id="18435" name="Content Placeholder 3" descr="0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87312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971550" y="1700213"/>
            <a:ext cx="772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Calibri" pitchFamily="34" charset="0"/>
              </a:rPr>
              <a:t> </a:t>
            </a:r>
            <a:endParaRPr lang="hr-HR" sz="1600">
              <a:latin typeface="Calibri" pitchFamily="34" charset="0"/>
            </a:endParaRPr>
          </a:p>
          <a:p>
            <a:pPr algn="just" eaLnBrk="1" hangingPunct="1"/>
            <a:endParaRPr lang="hr-HR" sz="1600" i="1">
              <a:latin typeface="Calibri" pitchFamily="34" charset="0"/>
            </a:endParaRPr>
          </a:p>
          <a:p>
            <a:pPr algn="just" eaLnBrk="1" hangingPunct="1"/>
            <a:endParaRPr lang="hr-HR" sz="1600">
              <a:latin typeface="Calibri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3600" cy="72072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971550" y="3044825"/>
            <a:ext cx="7561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5650" y="2222500"/>
            <a:ext cx="7848600" cy="372745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endParaRPr lang="hr-HR" sz="2400" dirty="0" smtClean="0">
              <a:solidFill>
                <a:schemeClr val="tx2"/>
              </a:solidFill>
              <a:ea typeface="+mn-ea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chemeClr val="tx2"/>
                </a:solidFill>
                <a:ea typeface="+mn-ea"/>
              </a:rPr>
              <a:t>Transitional Justice and the Politics of Memory</a:t>
            </a:r>
            <a:r>
              <a:rPr lang="hr-HR" sz="2400" b="1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hr-HR" sz="2400" dirty="0" smtClean="0">
                <a:solidFill>
                  <a:schemeClr val="tx2"/>
                </a:solidFill>
                <a:ea typeface="+mn-ea"/>
              </a:rPr>
              <a:t>(June- </a:t>
            </a:r>
            <a:r>
              <a:rPr lang="hr-HR" sz="2400" dirty="0" err="1" smtClean="0">
                <a:solidFill>
                  <a:schemeClr val="tx2"/>
                </a:solidFill>
                <a:ea typeface="+mn-ea"/>
              </a:rPr>
              <a:t>July</a:t>
            </a:r>
            <a:r>
              <a:rPr lang="hr-HR" sz="2400" dirty="0" smtClean="0">
                <a:solidFill>
                  <a:schemeClr val="tx2"/>
                </a:solidFill>
                <a:ea typeface="+mn-ea"/>
              </a:rPr>
              <a:t>, 2014)</a:t>
            </a:r>
            <a:endParaRPr lang="en-US" sz="2400" dirty="0" smtClean="0">
              <a:solidFill>
                <a:schemeClr val="tx2"/>
              </a:solidFill>
              <a:ea typeface="+mn-ea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hr-HR" sz="2400" b="1" i="1" dirty="0" err="1" smtClean="0">
                <a:solidFill>
                  <a:schemeClr val="tx2"/>
                </a:solidFill>
                <a:ea typeface="+mn-ea"/>
              </a:rPr>
              <a:t>Equality</a:t>
            </a:r>
            <a:r>
              <a:rPr lang="hr-HR" sz="2400" b="1" i="1" dirty="0" smtClean="0">
                <a:solidFill>
                  <a:schemeClr val="tx2"/>
                </a:solidFill>
                <a:ea typeface="+mn-ea"/>
              </a:rPr>
              <a:t>: </a:t>
            </a:r>
            <a:r>
              <a:rPr lang="hr-HR" sz="2400" b="1" i="1" dirty="0" err="1" smtClean="0">
                <a:solidFill>
                  <a:schemeClr val="tx2"/>
                </a:solidFill>
                <a:ea typeface="+mn-ea"/>
              </a:rPr>
              <a:t>The</a:t>
            </a:r>
            <a:r>
              <a:rPr lang="hr-HR" sz="2400" b="1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hr-HR" sz="2400" b="1" i="1" dirty="0" err="1" smtClean="0">
                <a:solidFill>
                  <a:schemeClr val="tx2"/>
                </a:solidFill>
                <a:ea typeface="+mn-ea"/>
              </a:rPr>
              <a:t>Equal</a:t>
            </a:r>
            <a:r>
              <a:rPr lang="hr-HR" sz="2400" b="1" i="1" dirty="0" smtClean="0">
                <a:solidFill>
                  <a:schemeClr val="tx2"/>
                </a:solidFill>
                <a:ea typeface="+mn-ea"/>
              </a:rPr>
              <a:t> Status of </a:t>
            </a:r>
            <a:r>
              <a:rPr lang="hr-HR" sz="2400" b="1" i="1" dirty="0" err="1" smtClean="0">
                <a:solidFill>
                  <a:schemeClr val="tx2"/>
                </a:solidFill>
                <a:ea typeface="+mn-ea"/>
              </a:rPr>
              <a:t>Residents</a:t>
            </a:r>
            <a:r>
              <a:rPr lang="hr-HR" sz="2400" b="1" i="1" dirty="0" smtClean="0">
                <a:solidFill>
                  <a:schemeClr val="tx2"/>
                </a:solidFill>
                <a:ea typeface="+mn-ea"/>
              </a:rPr>
              <a:t>, </a:t>
            </a:r>
            <a:r>
              <a:rPr lang="hr-HR" sz="2400" b="1" i="1" dirty="0" err="1" smtClean="0">
                <a:solidFill>
                  <a:schemeClr val="tx2"/>
                </a:solidFill>
                <a:ea typeface="+mn-ea"/>
              </a:rPr>
              <a:t>Democratic</a:t>
            </a:r>
            <a:r>
              <a:rPr lang="hr-HR" sz="2400" b="1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hr-HR" sz="2400" b="1" i="1" dirty="0" err="1" smtClean="0">
                <a:solidFill>
                  <a:schemeClr val="tx2"/>
                </a:solidFill>
                <a:ea typeface="+mn-ea"/>
              </a:rPr>
              <a:t>Decision</a:t>
            </a:r>
            <a:r>
              <a:rPr lang="hr-HR" sz="2400" b="1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hr-HR" sz="2400" b="1" i="1" dirty="0" err="1" smtClean="0">
                <a:solidFill>
                  <a:schemeClr val="tx2"/>
                </a:solidFill>
                <a:ea typeface="+mn-ea"/>
              </a:rPr>
              <a:t>Making</a:t>
            </a:r>
            <a:r>
              <a:rPr lang="hr-HR" sz="2400" b="1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hr-HR" sz="2400" b="1" i="1" dirty="0" err="1" smtClean="0">
                <a:solidFill>
                  <a:schemeClr val="tx2"/>
                </a:solidFill>
                <a:ea typeface="+mn-ea"/>
              </a:rPr>
              <a:t>and</a:t>
            </a:r>
            <a:r>
              <a:rPr lang="hr-HR" sz="2400" b="1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hr-HR" sz="2400" b="1" i="1" dirty="0" err="1" smtClean="0">
                <a:solidFill>
                  <a:schemeClr val="tx2"/>
                </a:solidFill>
                <a:ea typeface="+mn-ea"/>
              </a:rPr>
              <a:t>Social</a:t>
            </a:r>
            <a:r>
              <a:rPr lang="hr-HR" sz="2400" b="1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hr-HR" sz="2400" b="1" i="1" dirty="0" err="1" smtClean="0">
                <a:solidFill>
                  <a:schemeClr val="tx2"/>
                </a:solidFill>
                <a:ea typeface="+mn-ea"/>
              </a:rPr>
              <a:t>Justice</a:t>
            </a:r>
            <a:r>
              <a:rPr lang="hr-HR" sz="2400" b="1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hr-HR" sz="2400" dirty="0" smtClean="0">
                <a:solidFill>
                  <a:schemeClr val="tx2"/>
                </a:solidFill>
                <a:ea typeface="+mn-ea"/>
              </a:rPr>
              <a:t>(</a:t>
            </a:r>
            <a:r>
              <a:rPr lang="hr-HR" sz="2400" dirty="0" err="1" smtClean="0">
                <a:solidFill>
                  <a:schemeClr val="tx2"/>
                </a:solidFill>
                <a:ea typeface="+mn-ea"/>
              </a:rPr>
              <a:t>July</a:t>
            </a:r>
            <a:r>
              <a:rPr lang="hr-HR" sz="2400" dirty="0" smtClean="0">
                <a:solidFill>
                  <a:schemeClr val="tx2"/>
                </a:solidFill>
                <a:ea typeface="+mn-ea"/>
              </a:rPr>
              <a:t>, 2014)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hr-HR" sz="2400" b="1" i="1" dirty="0" err="1" smtClean="0">
                <a:solidFill>
                  <a:schemeClr val="tx2"/>
                </a:solidFill>
                <a:ea typeface="+mn-ea"/>
              </a:rPr>
              <a:t>European</a:t>
            </a:r>
            <a:r>
              <a:rPr lang="hr-HR" sz="2400" b="1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hr-HR" sz="2400" b="1" i="1" dirty="0" err="1" smtClean="0">
                <a:solidFill>
                  <a:schemeClr val="tx2"/>
                </a:solidFill>
                <a:ea typeface="+mn-ea"/>
              </a:rPr>
              <a:t>Studies</a:t>
            </a:r>
            <a:r>
              <a:rPr lang="hr-HR" sz="2400" dirty="0" smtClean="0">
                <a:solidFill>
                  <a:schemeClr val="tx2"/>
                </a:solidFill>
                <a:ea typeface="+mn-ea"/>
              </a:rPr>
              <a:t>, (</a:t>
            </a:r>
            <a:r>
              <a:rPr lang="hr-HR" sz="2400" dirty="0" err="1" smtClean="0">
                <a:solidFill>
                  <a:schemeClr val="tx2"/>
                </a:solidFill>
                <a:ea typeface="+mn-ea"/>
              </a:rPr>
              <a:t>October</a:t>
            </a:r>
            <a:r>
              <a:rPr lang="hr-HR" sz="2400" dirty="0" smtClean="0">
                <a:solidFill>
                  <a:schemeClr val="tx2"/>
                </a:solidFill>
                <a:ea typeface="+mn-ea"/>
              </a:rPr>
              <a:t>, 2014)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endParaRPr lang="hr-HR" dirty="0">
              <a:solidFill>
                <a:schemeClr val="tx2"/>
              </a:solidFill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1331913" y="1412875"/>
            <a:ext cx="31686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hr-HR" sz="2500" b="1">
                <a:solidFill>
                  <a:schemeClr val="tx2"/>
                </a:solidFill>
                <a:latin typeface="Calibri Light" pitchFamily="34" charset="0"/>
              </a:rPr>
              <a:t>Projects  - summer schools in 2014…</a:t>
            </a:r>
          </a:p>
          <a:p>
            <a:endParaRPr lang="hr-HR" sz="2500">
              <a:latin typeface="Calibri Light" pitchFamily="34" charset="0"/>
            </a:endParaRPr>
          </a:p>
        </p:txBody>
      </p:sp>
      <p:pic>
        <p:nvPicPr>
          <p:cNvPr id="194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4620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87312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971550" y="1700213"/>
            <a:ext cx="772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Calibri" pitchFamily="34" charset="0"/>
              </a:rPr>
              <a:t> </a:t>
            </a:r>
            <a:endParaRPr lang="hr-HR" sz="1600">
              <a:latin typeface="Calibri" pitchFamily="34" charset="0"/>
            </a:endParaRPr>
          </a:p>
          <a:p>
            <a:pPr algn="just" eaLnBrk="1" hangingPunct="1"/>
            <a:endParaRPr lang="hr-HR" sz="1600" i="1">
              <a:latin typeface="Calibri" pitchFamily="34" charset="0"/>
            </a:endParaRPr>
          </a:p>
          <a:p>
            <a:pPr algn="just" eaLnBrk="1" hangingPunct="1"/>
            <a:endParaRPr lang="hr-HR" sz="1600">
              <a:latin typeface="Calibri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3600" cy="72072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971550" y="3044825"/>
            <a:ext cx="7561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112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93775"/>
            <a:ext cx="6265862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Subtitle 4"/>
          <p:cNvSpPr>
            <a:spLocks noGrp="1"/>
          </p:cNvSpPr>
          <p:nvPr>
            <p:ph type="subTitle" idx="1"/>
          </p:nvPr>
        </p:nvSpPr>
        <p:spPr>
          <a:xfrm>
            <a:off x="2278063" y="3998913"/>
            <a:ext cx="4175125" cy="623887"/>
          </a:xfrm>
        </p:spPr>
        <p:txBody>
          <a:bodyPr/>
          <a:lstStyle/>
          <a:p>
            <a:r>
              <a:rPr lang="hr-HR" sz="3600" b="1" smtClean="0">
                <a:solidFill>
                  <a:schemeClr val="bg1"/>
                </a:solidFill>
                <a:latin typeface="Calibri Light" pitchFamily="34" charset="0"/>
                <a:ea typeface="ＭＳ Ｐゴシック" pitchFamily="34" charset="-128"/>
              </a:rPr>
              <a:t>Upcoming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87312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971550" y="1700213"/>
            <a:ext cx="772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Calibri" pitchFamily="34" charset="0"/>
              </a:rPr>
              <a:t> </a:t>
            </a:r>
            <a:endParaRPr lang="hr-HR" sz="1600">
              <a:latin typeface="Calibri" pitchFamily="34" charset="0"/>
            </a:endParaRPr>
          </a:p>
          <a:p>
            <a:pPr algn="just" eaLnBrk="1" hangingPunct="1"/>
            <a:endParaRPr lang="hr-HR" sz="1600" i="1">
              <a:latin typeface="Calibri" pitchFamily="34" charset="0"/>
            </a:endParaRPr>
          </a:p>
          <a:p>
            <a:pPr algn="just" eaLnBrk="1" hangingPunct="1"/>
            <a:endParaRPr lang="hr-HR" sz="1600">
              <a:latin typeface="Calibri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732463"/>
            <a:ext cx="863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971550" y="1614488"/>
            <a:ext cx="756126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hr-HR" sz="2200" b="1">
                <a:solidFill>
                  <a:schemeClr val="tx2"/>
                </a:solidFill>
                <a:latin typeface="Calibri Light" pitchFamily="34" charset="0"/>
              </a:rPr>
              <a:t>Center for Advanced Studies in Southeastern Europe (CAS – SEE) is:</a:t>
            </a:r>
          </a:p>
          <a:p>
            <a:endParaRPr lang="hr-HR" sz="2000">
              <a:solidFill>
                <a:schemeClr val="tx2"/>
              </a:solidFill>
              <a:latin typeface="Calibri Ligh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An organizational unit of the University of Rijeka specialized in the </a:t>
            </a: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scientific research </a:t>
            </a:r>
            <a:r>
              <a:rPr lang="ta-IN" sz="2000" b="1">
                <a:solidFill>
                  <a:schemeClr val="tx2"/>
                </a:solidFill>
                <a:latin typeface="Calibri Light" pitchFamily="34" charset="0"/>
              </a:rPr>
              <a:t>of</a:t>
            </a: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 the social sciences and humanities</a:t>
            </a:r>
            <a:endParaRPr lang="hr-HR" sz="2000">
              <a:solidFill>
                <a:schemeClr val="tx2"/>
              </a:solidFill>
              <a:latin typeface="Calibri 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hr-HR" sz="2000">
              <a:solidFill>
                <a:schemeClr val="tx2"/>
              </a:solidFill>
              <a:latin typeface="Calibri Light" pitchFamily="34" charset="0"/>
            </a:endParaRPr>
          </a:p>
          <a:p>
            <a:pPr marL="1028700" lvl="1" indent="-285750">
              <a:buFont typeface="Wingdings" pitchFamily="2" charset="2"/>
              <a:buChar char="§"/>
            </a:pP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and designed as a center of high-level scientific activities that will encourage </a:t>
            </a: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public discussions of  great social importance for the region and Europe</a:t>
            </a:r>
          </a:p>
          <a:p>
            <a:endParaRPr lang="hr-HR" sz="2000">
              <a:solidFill>
                <a:schemeClr val="tx2"/>
              </a:solidFill>
              <a:latin typeface="Calibri Light" pitchFamily="34" charset="0"/>
            </a:endParaRPr>
          </a:p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8932863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971550" y="1700213"/>
            <a:ext cx="772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Calibri" pitchFamily="34" charset="0"/>
              </a:rPr>
              <a:t> </a:t>
            </a:r>
            <a:endParaRPr lang="hr-HR" sz="1600">
              <a:latin typeface="Calibri" pitchFamily="34" charset="0"/>
            </a:endParaRPr>
          </a:p>
          <a:p>
            <a:pPr algn="just" eaLnBrk="1" hangingPunct="1"/>
            <a:endParaRPr lang="hr-HR" sz="1600" i="1">
              <a:latin typeface="Calibri" pitchFamily="34" charset="0"/>
            </a:endParaRPr>
          </a:p>
          <a:p>
            <a:pPr algn="just" eaLnBrk="1" hangingPunct="1"/>
            <a:endParaRPr lang="hr-HR" sz="1600">
              <a:latin typeface="Calibri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3600" cy="72072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971550" y="3044825"/>
            <a:ext cx="7561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88" y="1427163"/>
            <a:ext cx="3816350" cy="372745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hr-HR" sz="2000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B</a:t>
            </a:r>
            <a:r>
              <a:rPr lang="hr-HR" sz="20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ecoming</a:t>
            </a:r>
            <a:r>
              <a:rPr lang="hr-HR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 </a:t>
            </a:r>
            <a:r>
              <a:rPr lang="hr-HR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a </a:t>
            </a:r>
            <a:r>
              <a:rPr lang="hr-HR" sz="2000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full</a:t>
            </a:r>
            <a:r>
              <a:rPr lang="hr-HR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 </a:t>
            </a:r>
            <a:r>
              <a:rPr lang="hr-HR" sz="2000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member</a:t>
            </a:r>
            <a:r>
              <a:rPr lang="hr-HR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 </a:t>
            </a:r>
            <a:r>
              <a:rPr lang="hr-HR" sz="2000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of</a:t>
            </a:r>
            <a:r>
              <a:rPr lang="hr-HR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 </a:t>
            </a:r>
            <a:r>
              <a:rPr lang="hr-HR" sz="2000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the</a:t>
            </a:r>
            <a:r>
              <a:rPr lang="hr-HR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 Network </a:t>
            </a:r>
            <a:r>
              <a:rPr lang="hr-HR" sz="2000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of</a:t>
            </a:r>
            <a:r>
              <a:rPr lang="hr-HR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 European </a:t>
            </a:r>
            <a:r>
              <a:rPr lang="hr-HR" sz="2000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Centres</a:t>
            </a:r>
            <a:r>
              <a:rPr lang="hr-HR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 for Advanced </a:t>
            </a:r>
            <a:r>
              <a:rPr lang="hr-HR" sz="2000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Studies</a:t>
            </a:r>
            <a:r>
              <a:rPr lang="hr-HR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 (</a:t>
            </a:r>
            <a:r>
              <a:rPr lang="hr-HR" sz="2000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NetIAS</a:t>
            </a:r>
            <a:r>
              <a:rPr lang="hr-HR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/EURIAS) </a:t>
            </a:r>
          </a:p>
          <a:p>
            <a:pPr algn="l">
              <a:defRPr/>
            </a:pPr>
            <a:endParaRPr lang="hr-HR" sz="2000" dirty="0">
              <a:solidFill>
                <a:schemeClr val="tx2"/>
              </a:solidFill>
              <a:latin typeface="Calibri Light" panose="020F0302020204030204" pitchFamily="34" charset="0"/>
              <a:ea typeface="+mn-ea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hr-HR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Develop</a:t>
            </a:r>
            <a:r>
              <a:rPr lang="ta-IN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ing</a:t>
            </a:r>
            <a:r>
              <a:rPr lang="hr-HR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 further regional </a:t>
            </a:r>
            <a:r>
              <a:rPr lang="hr-HR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partnerships (including setting up satellite offices) at academic </a:t>
            </a:r>
            <a:r>
              <a:rPr lang="hr-HR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institutions </a:t>
            </a:r>
            <a:r>
              <a:rPr lang="hr-HR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around SEE. 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hr-HR" sz="2000" dirty="0">
              <a:solidFill>
                <a:schemeClr val="tx2"/>
              </a:solidFill>
              <a:latin typeface="Calibri Light" panose="020F0302020204030204" pitchFamily="34" charset="0"/>
              <a:ea typeface="+mn-ea"/>
            </a:endParaRPr>
          </a:p>
        </p:txBody>
      </p:sp>
      <p:pic>
        <p:nvPicPr>
          <p:cNvPr id="122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1427163"/>
            <a:ext cx="43815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8932863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971550" y="1700213"/>
            <a:ext cx="772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Calibri" pitchFamily="34" charset="0"/>
              </a:rPr>
              <a:t> </a:t>
            </a:r>
            <a:endParaRPr lang="hr-HR" sz="1600">
              <a:latin typeface="Calibri" pitchFamily="34" charset="0"/>
            </a:endParaRPr>
          </a:p>
          <a:p>
            <a:pPr algn="just" eaLnBrk="1" hangingPunct="1"/>
            <a:endParaRPr lang="hr-HR" sz="1600" i="1">
              <a:latin typeface="Calibri" pitchFamily="34" charset="0"/>
            </a:endParaRPr>
          </a:p>
          <a:p>
            <a:pPr algn="just" eaLnBrk="1" hangingPunct="1"/>
            <a:endParaRPr lang="hr-HR" sz="1600">
              <a:latin typeface="Calibri" pitchFamily="34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3600" cy="72072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971550" y="3044825"/>
            <a:ext cx="7561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07000" y="790575"/>
            <a:ext cx="3692525" cy="51562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endParaRPr lang="hr-HR" sz="2000" smtClean="0">
              <a:solidFill>
                <a:schemeClr val="tx2"/>
              </a:solidFill>
              <a:latin typeface="Calibri Light" pitchFamily="34" charset="0"/>
              <a:ea typeface="ＭＳ Ｐゴシック" pitchFamily="34" charset="-128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hr-HR" sz="2000" smtClean="0">
              <a:solidFill>
                <a:schemeClr val="tx2"/>
              </a:solidFill>
              <a:latin typeface="Calibri Light" pitchFamily="34" charset="0"/>
              <a:ea typeface="ＭＳ Ｐゴシック" pitchFamily="34" charset="-128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20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Invites young scholars to take up Junior Fellowship positions with CAS (February, 2014)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20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Selects a range of Senior Fellows each year (February – April, 2014)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20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Annual calls for junior and senior fellowships are organized along two thematic foci, which cover the Research Programs (Memories, Equality) </a:t>
            </a:r>
          </a:p>
        </p:txBody>
      </p:sp>
      <p:pic>
        <p:nvPicPr>
          <p:cNvPr id="133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484313"/>
            <a:ext cx="42354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258888" y="1557338"/>
            <a:ext cx="6842125" cy="358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endParaRPr lang="hr-HR" sz="1600" dirty="0" smtClean="0">
              <a:solidFill>
                <a:srgbClr val="000000"/>
              </a:solidFill>
              <a:latin typeface="+mj-lt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258888" y="4076700"/>
            <a:ext cx="6985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endParaRPr lang="hr-HR" sz="1600">
              <a:solidFill>
                <a:srgbClr val="000000"/>
              </a:solidFill>
              <a:latin typeface="Lucida Grande" charset="0"/>
              <a:ea typeface="ヒラギノ角ゴ Pro W3" charset="-128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92163" y="2135188"/>
            <a:ext cx="7775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r-HR" sz="3000" b="1">
                <a:solidFill>
                  <a:schemeClr val="tx2"/>
                </a:solidFill>
                <a:latin typeface="Calibri Light" pitchFamily="34" charset="0"/>
                <a:cs typeface="Calibri" pitchFamily="34" charset="0"/>
              </a:rPr>
              <a:t>People, Support, Cooperation…..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49950"/>
            <a:ext cx="863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603500"/>
            <a:ext cx="34671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87312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971550" y="1700213"/>
            <a:ext cx="772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Calibri" pitchFamily="34" charset="0"/>
              </a:rPr>
              <a:t> </a:t>
            </a:r>
            <a:endParaRPr lang="hr-HR" sz="1600">
              <a:latin typeface="Calibri" pitchFamily="34" charset="0"/>
            </a:endParaRPr>
          </a:p>
          <a:p>
            <a:pPr algn="just" eaLnBrk="1" hangingPunct="1"/>
            <a:endParaRPr lang="hr-HR" sz="1600" i="1">
              <a:latin typeface="Calibri" pitchFamily="34" charset="0"/>
            </a:endParaRPr>
          </a:p>
          <a:p>
            <a:pPr algn="just" eaLnBrk="1" hangingPunct="1"/>
            <a:endParaRPr lang="hr-HR" sz="1600">
              <a:latin typeface="Calibri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3600" cy="72072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971550" y="3044825"/>
            <a:ext cx="7561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24582" name="Subtitle 4"/>
          <p:cNvSpPr>
            <a:spLocks noGrp="1"/>
          </p:cNvSpPr>
          <p:nvPr>
            <p:ph type="subTitle" idx="1"/>
          </p:nvPr>
        </p:nvSpPr>
        <p:spPr>
          <a:xfrm>
            <a:off x="755650" y="2222500"/>
            <a:ext cx="7848600" cy="372745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hr-HR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Faculty of Political Sciences, University of Belgrade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Institute for Philosophy and Social Theory, University of Belgrade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Faculty of Philosophy, University </a:t>
            </a:r>
            <a:r>
              <a:rPr lang="hr-HR" altLang="en-US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“</a:t>
            </a:r>
            <a:r>
              <a:rPr lang="hr-HR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Ss Cyril and Methodius</a:t>
            </a:r>
            <a:r>
              <a:rPr lang="hr-HR" altLang="en-US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”</a:t>
            </a:r>
            <a:r>
              <a:rPr lang="hr-HR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 Skopje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University of Novi Sad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Faculty of Philosophy, University of Sarajevo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Slovenial Academy of Sciences and Arts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University of Montenegro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Institute for Economy, University of Zagreb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Faculty of Architecture, University of Belgrade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18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University of Trieste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20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…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20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….</a:t>
            </a:r>
            <a:r>
              <a:rPr lang="hr-HR" sz="24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hr-HR" sz="240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hr-HR" sz="2000" smtClean="0">
              <a:solidFill>
                <a:schemeClr val="tx2"/>
              </a:solidFill>
              <a:latin typeface="Calibri Light" pitchFamily="34" charset="0"/>
              <a:ea typeface="ＭＳ Ｐゴシック" pitchFamily="34" charset="-128"/>
            </a:endParaRPr>
          </a:p>
        </p:txBody>
      </p:sp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1331913" y="765175"/>
            <a:ext cx="39608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hr-HR" sz="2500" b="1">
                <a:solidFill>
                  <a:schemeClr val="tx2"/>
                </a:solidFill>
                <a:latin typeface="Calibri Light" pitchFamily="34" charset="0"/>
              </a:rPr>
              <a:t>Collaboration with institutions in region..</a:t>
            </a:r>
          </a:p>
          <a:p>
            <a:endParaRPr lang="hr-HR" sz="2500">
              <a:latin typeface="Calibri Light" pitchFamily="3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09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900113" y="1173163"/>
            <a:ext cx="7848600" cy="4489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hr-HR" sz="2500" b="1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Support</a:t>
            </a:r>
            <a:r>
              <a:rPr lang="hr-HR" sz="2500" b="1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Centre for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Ethics</a:t>
            </a: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,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Law</a:t>
            </a: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and Applied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Philosophy</a:t>
            </a: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,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Belgrade</a:t>
            </a:r>
            <a:endParaRPr lang="hr-HR" sz="1800" dirty="0" smtClean="0">
              <a:solidFill>
                <a:schemeClr val="tx2"/>
              </a:solidFill>
              <a:latin typeface="Calibri Light" panose="020F0302020204030204" pitchFamily="34" charset="0"/>
              <a:ea typeface="+mn-ea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Erste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Foundation</a:t>
            </a:r>
            <a:endParaRPr lang="hr-HR" sz="1800" dirty="0" smtClean="0">
              <a:solidFill>
                <a:schemeClr val="tx2"/>
              </a:solidFill>
              <a:latin typeface="Calibri Light" panose="020F0302020204030204" pitchFamily="34" charset="0"/>
              <a:ea typeface="+mn-ea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EURIAS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Freiburg</a:t>
            </a: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Institute for Advanced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Studies</a:t>
            </a: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European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Fund</a:t>
            </a: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for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the</a:t>
            </a: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Balkans</a:t>
            </a:r>
            <a:endParaRPr lang="hr-HR" sz="1800" dirty="0" smtClean="0">
              <a:solidFill>
                <a:schemeClr val="tx2"/>
              </a:solidFill>
              <a:latin typeface="Calibri Light" panose="020F0302020204030204" pitchFamily="34" charset="0"/>
              <a:ea typeface="+mn-ea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European Forum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Alpbach</a:t>
            </a:r>
            <a:endParaRPr lang="hr-HR" sz="1800" dirty="0" smtClean="0">
              <a:solidFill>
                <a:schemeClr val="tx2"/>
              </a:solidFill>
              <a:latin typeface="Calibri Light" panose="020F0302020204030204" pitchFamily="34" charset="0"/>
              <a:ea typeface="+mn-ea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German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Marshall</a:t>
            </a: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Fund</a:t>
            </a: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Institute for Advanced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Studies</a:t>
            </a:r>
            <a:r>
              <a:rPr lang="hr-HR" sz="18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of </a:t>
            </a:r>
            <a:r>
              <a:rPr lang="hr-HR" sz="18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Jerusalem</a:t>
            </a:r>
            <a:endParaRPr lang="hr-HR" sz="1800" dirty="0" smtClean="0">
              <a:solidFill>
                <a:schemeClr val="tx2"/>
              </a:solidFill>
              <a:latin typeface="Calibri Light" panose="020F0302020204030204" pitchFamily="34" charset="0"/>
              <a:ea typeface="+mn-ea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hr-HR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803900"/>
            <a:ext cx="863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09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900113" y="1196975"/>
            <a:ext cx="78486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sz="2500" b="1">
                <a:solidFill>
                  <a:schemeClr val="tx2"/>
                </a:solidFill>
                <a:latin typeface="Calibri Light" pitchFamily="34" charset="0"/>
              </a:rPr>
              <a:t>Support: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r-HR">
                <a:solidFill>
                  <a:schemeClr val="tx2"/>
                </a:solidFill>
                <a:latin typeface="Calibri Light" pitchFamily="34" charset="0"/>
              </a:rPr>
              <a:t>Institut für die Wissenschaften vom Menschen, Vienna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r-HR">
                <a:solidFill>
                  <a:schemeClr val="tx2"/>
                </a:solidFill>
                <a:latin typeface="Calibri Light" pitchFamily="34" charset="0"/>
              </a:rPr>
              <a:t> Istanbul Aydin University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r-HR">
                <a:solidFill>
                  <a:schemeClr val="tx2"/>
                </a:solidFill>
                <a:latin typeface="Calibri Light" pitchFamily="34" charset="0"/>
              </a:rPr>
              <a:t> Network of European Institutes of Advanced Studies, Paris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r-HR">
                <a:solidFill>
                  <a:schemeClr val="tx2"/>
                </a:solidFill>
                <a:latin typeface="Calibri Light" pitchFamily="34" charset="0"/>
              </a:rPr>
              <a:t> Netherlands Institute for Advanced Study in the Humanities and Social Sciences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r-HR">
                <a:solidFill>
                  <a:schemeClr val="tx2"/>
                </a:solidFill>
                <a:latin typeface="Calibri Light" pitchFamily="34" charset="0"/>
              </a:rPr>
              <a:t> Open Society Fund Regional Cooperation Council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r-HR">
                <a:solidFill>
                  <a:schemeClr val="tx2"/>
                </a:solidFill>
                <a:latin typeface="Calibri Light" pitchFamily="34" charset="0"/>
              </a:rPr>
              <a:t>Wissenschaftskolleg zu Berlin</a:t>
            </a:r>
          </a:p>
          <a:p>
            <a:pPr eaLnBrk="1" hangingPunct="1">
              <a:lnSpc>
                <a:spcPct val="150000"/>
              </a:lnSpc>
            </a:pPr>
            <a:r>
              <a:rPr lang="ta-IN" sz="2000" b="1">
                <a:solidFill>
                  <a:schemeClr val="tx2"/>
                </a:solidFill>
                <a:latin typeface="Calibri Light" pitchFamily="34" charset="0"/>
              </a:rPr>
              <a:t>...</a:t>
            </a:r>
            <a:endParaRPr lang="hr-HR" sz="2000" b="1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803900"/>
            <a:ext cx="863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258888" y="1557338"/>
            <a:ext cx="6842125" cy="358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endParaRPr lang="hr-HR" sz="1600" dirty="0" smtClean="0">
              <a:solidFill>
                <a:srgbClr val="000000"/>
              </a:solidFill>
              <a:latin typeface="+mj-lt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258888" y="4076700"/>
            <a:ext cx="6985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endParaRPr lang="hr-HR" sz="1600">
              <a:solidFill>
                <a:srgbClr val="000000"/>
              </a:solidFill>
              <a:latin typeface="Lucida Grande" charset="0"/>
              <a:ea typeface="ヒラギノ角ゴ Pro W3" charset="-128"/>
            </a:endParaRP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792163" y="2135188"/>
            <a:ext cx="77755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>
                <a:solidFill>
                  <a:schemeClr val="tx2"/>
                </a:solidFill>
                <a:latin typeface="Calibri Light" pitchFamily="34" charset="0"/>
                <a:cs typeface="Calibri" pitchFamily="34" charset="0"/>
              </a:rPr>
              <a:t>Petar Bojanić</a:t>
            </a:r>
            <a:r>
              <a:rPr lang="hr-HR" sz="2000" b="1">
                <a:solidFill>
                  <a:schemeClr val="tx2"/>
                </a:solidFill>
                <a:latin typeface="Calibri Light" pitchFamily="34" charset="0"/>
                <a:cs typeface="Calibri" pitchFamily="34" charset="0"/>
              </a:rPr>
              <a:t>, 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  <a:cs typeface="Calibri" pitchFamily="34" charset="0"/>
              </a:rPr>
              <a:t>Institute of Philosophy and   Social Sciences, Belgrade  </a:t>
            </a:r>
            <a:r>
              <a:rPr lang="en-US" sz="2000">
                <a:solidFill>
                  <a:schemeClr val="tx2"/>
                </a:solidFill>
                <a:latin typeface="Calibri Light" pitchFamily="34" charset="0"/>
                <a:cs typeface="Calibri" pitchFamily="34" charset="0"/>
              </a:rPr>
              <a:t> </a:t>
            </a:r>
            <a:endParaRPr lang="hr-HR" sz="2000">
              <a:solidFill>
                <a:schemeClr val="tx2"/>
              </a:solidFill>
              <a:latin typeface="Calibri Light" pitchFamily="34" charset="0"/>
              <a:cs typeface="Calibri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>
                <a:solidFill>
                  <a:schemeClr val="tx2"/>
                </a:solidFill>
                <a:latin typeface="Calibri Light" pitchFamily="34" charset="0"/>
                <a:cs typeface="Calibri" pitchFamily="34" charset="0"/>
              </a:rPr>
              <a:t>Vedran Džihić, 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  <a:cs typeface="Calibri" pitchFamily="34" charset="0"/>
              </a:rPr>
              <a:t>Institute for Political Sciences, Vienna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>
                <a:solidFill>
                  <a:schemeClr val="tx2"/>
                </a:solidFill>
                <a:latin typeface="Calibri Light" pitchFamily="34" charset="0"/>
                <a:cs typeface="Calibri" pitchFamily="34" charset="0"/>
              </a:rPr>
              <a:t>Snježana Prijić-Samaržija</a:t>
            </a:r>
            <a:r>
              <a:rPr lang="hr-HR" sz="2000" b="1">
                <a:solidFill>
                  <a:schemeClr val="tx2"/>
                </a:solidFill>
                <a:latin typeface="Calibri Light" pitchFamily="34" charset="0"/>
                <a:cs typeface="Calibri" pitchFamily="34" charset="0"/>
              </a:rPr>
              <a:t>, 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  <a:cs typeface="Calibri" pitchFamily="34" charset="0"/>
              </a:rPr>
              <a:t>vice-rector, University of Rijeka </a:t>
            </a: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49950"/>
            <a:ext cx="863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3"/>
          <p:cNvSpPr txBox="1">
            <a:spLocks noChangeArrowheads="1"/>
          </p:cNvSpPr>
          <p:nvPr/>
        </p:nvSpPr>
        <p:spPr bwMode="auto">
          <a:xfrm>
            <a:off x="971550" y="1539875"/>
            <a:ext cx="5113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500" b="1">
                <a:solidFill>
                  <a:schemeClr val="tx2"/>
                </a:solidFill>
                <a:latin typeface="Calibri Light" pitchFamily="34" charset="0"/>
                <a:cs typeface="Calibri" pitchFamily="34" charset="0"/>
              </a:rPr>
              <a:t>Directors of CAS</a:t>
            </a:r>
            <a:r>
              <a:rPr lang="hr-HR" sz="2500" b="1">
                <a:solidFill>
                  <a:schemeClr val="tx2"/>
                </a:solidFill>
                <a:latin typeface="Calibri Light" pitchFamily="34" charset="0"/>
                <a:cs typeface="Calibri" pitchFamily="34" charset="0"/>
              </a:rPr>
              <a:t>-</a:t>
            </a:r>
            <a:r>
              <a:rPr lang="en-US" sz="2500" b="1">
                <a:solidFill>
                  <a:schemeClr val="tx2"/>
                </a:solidFill>
                <a:latin typeface="Calibri Light" pitchFamily="34" charset="0"/>
                <a:cs typeface="Calibri" pitchFamily="34" charset="0"/>
              </a:rPr>
              <a:t>SEE: </a:t>
            </a:r>
            <a:endParaRPr lang="hr-HR" sz="2500" b="1">
              <a:solidFill>
                <a:schemeClr val="tx2"/>
              </a:solidFill>
              <a:latin typeface="Calibri Light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8286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1258888" y="1557338"/>
            <a:ext cx="68421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>
                <a:solidFill>
                  <a:srgbClr val="171717"/>
                </a:solidFill>
                <a:latin typeface="Calibri" pitchFamily="34" charset="0"/>
                <a:ea typeface="ヒラギノ角ゴ Pro W3" charset="-128"/>
              </a:rPr>
              <a:t> </a:t>
            </a:r>
            <a:endParaRPr lang="hr-HR">
              <a:solidFill>
                <a:srgbClr val="171717"/>
              </a:solidFill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684213" y="1268413"/>
            <a:ext cx="8208962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500" b="1">
                <a:solidFill>
                  <a:schemeClr val="tx2"/>
                </a:solidFill>
                <a:latin typeface="Calibri Light" pitchFamily="34" charset="0"/>
              </a:rPr>
              <a:t>Board of Patrons</a:t>
            </a:r>
            <a:r>
              <a:rPr lang="hr-HR" sz="2500" b="1">
                <a:solidFill>
                  <a:schemeClr val="tx2"/>
                </a:solidFill>
                <a:latin typeface="Calibri Light" pitchFamily="34" charset="0"/>
              </a:rPr>
              <a:t>: </a:t>
            </a:r>
          </a:p>
          <a:p>
            <a:pPr eaLnBrk="1" hangingPunct="1">
              <a:lnSpc>
                <a:spcPct val="150000"/>
              </a:lnSpc>
            </a:pPr>
            <a:endParaRPr lang="hr-HR" sz="1900" b="1">
              <a:solidFill>
                <a:schemeClr val="tx2"/>
              </a:solidFill>
              <a:latin typeface="Calibri Light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1900" b="1">
                <a:solidFill>
                  <a:schemeClr val="tx2"/>
                </a:solidFill>
                <a:latin typeface="Calibri Light" pitchFamily="34" charset="0"/>
              </a:rPr>
              <a:t>Erhard Busek, Chairman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, Institute for the Danube Region and Central Europe, Vienna; former Deputy Chancellor of Austria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1900" b="1">
                <a:solidFill>
                  <a:schemeClr val="tx2"/>
                </a:solidFill>
                <a:latin typeface="Calibri Light" pitchFamily="34" charset="0"/>
              </a:rPr>
              <a:t>Stephen Heintz</a:t>
            </a:r>
            <a:r>
              <a:rPr lang="hr-HR" sz="19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President, Rockefeller Brothers Fund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1900" b="1">
                <a:solidFill>
                  <a:schemeClr val="tx2"/>
                </a:solidFill>
                <a:latin typeface="Calibri Light" pitchFamily="34" charset="0"/>
              </a:rPr>
              <a:t>Ivo Josipović</a:t>
            </a:r>
            <a:r>
              <a:rPr lang="hr-HR" sz="19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President of Croatia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1900" b="1">
                <a:solidFill>
                  <a:schemeClr val="tx2"/>
                </a:solidFill>
                <a:latin typeface="Calibri Light" pitchFamily="34" charset="0"/>
              </a:rPr>
              <a:t>Helga Nowotny</a:t>
            </a:r>
            <a:r>
              <a:rPr lang="hr-HR" sz="19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President of the European Research Council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1900" b="1">
                <a:solidFill>
                  <a:schemeClr val="tx2"/>
                </a:solidFill>
                <a:latin typeface="Calibri Light" pitchFamily="34" charset="0"/>
              </a:rPr>
              <a:t>Hubert Védrine</a:t>
            </a:r>
            <a:r>
              <a:rPr lang="hr-HR" sz="19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Member of the High Level Group, United Nations Alliance of Civilizations, former Foreign Minister of France</a:t>
            </a:r>
            <a:endParaRPr lang="hr-HR" sz="1600" i="1">
              <a:solidFill>
                <a:schemeClr val="tx2"/>
              </a:solidFill>
              <a:latin typeface="Calibri Light" pitchFamily="34" charset="0"/>
              <a:ea typeface="ヒラギノ角ゴ Pro W3" charset="-128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67413"/>
            <a:ext cx="863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09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258888" y="1557338"/>
            <a:ext cx="68421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>
                <a:solidFill>
                  <a:srgbClr val="171717"/>
                </a:solidFill>
                <a:latin typeface="Calibri" pitchFamily="34" charset="0"/>
                <a:ea typeface="ヒラギノ角ゴ Pro W3" charset="-128"/>
              </a:rPr>
              <a:t> </a:t>
            </a:r>
            <a:endParaRPr lang="hr-HR">
              <a:solidFill>
                <a:srgbClr val="171717"/>
              </a:solidFill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1258888" y="4076700"/>
            <a:ext cx="6985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endParaRPr lang="hr-HR" sz="1600">
              <a:solidFill>
                <a:srgbClr val="000000"/>
              </a:solidFill>
              <a:latin typeface="Lucida Grande" charset="0"/>
              <a:ea typeface="ヒラギノ角ゴ Pro W3" charset="-128"/>
            </a:endParaRPr>
          </a:p>
        </p:txBody>
      </p:sp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1116013" y="1949450"/>
            <a:ext cx="6840537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sz="2500" b="1">
                <a:solidFill>
                  <a:schemeClr val="tx2"/>
                </a:solidFill>
                <a:latin typeface="Calibri Light" pitchFamily="34" charset="0"/>
              </a:rPr>
              <a:t>Board of Trustees:</a:t>
            </a:r>
          </a:p>
          <a:p>
            <a:pPr eaLnBrk="1" hangingPunct="1"/>
            <a:endParaRPr lang="hr-HR" sz="2000">
              <a:solidFill>
                <a:schemeClr val="tx2"/>
              </a:solidFill>
              <a:latin typeface="Calibri Light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>
                <a:solidFill>
                  <a:schemeClr val="tx2"/>
                </a:solidFill>
                <a:latin typeface="Calibri Light" pitchFamily="34" charset="0"/>
              </a:rPr>
              <a:t>Olivier Bouin</a:t>
            </a:r>
            <a:r>
              <a:rPr lang="en-US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en-US" sz="1600" i="1">
                <a:solidFill>
                  <a:schemeClr val="tx2"/>
                </a:solidFill>
                <a:latin typeface="Calibri Light" pitchFamily="34" charset="0"/>
              </a:rPr>
              <a:t>Vice President of the Board of Trustees, Director,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 </a:t>
            </a:r>
            <a:r>
              <a:rPr lang="en-US" sz="1600" i="1">
                <a:solidFill>
                  <a:schemeClr val="tx2"/>
                </a:solidFill>
                <a:latin typeface="Calibri Light" pitchFamily="34" charset="0"/>
              </a:rPr>
              <a:t>RFIEA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>
                <a:solidFill>
                  <a:schemeClr val="tx2"/>
                </a:solidFill>
                <a:latin typeface="Calibri Light" pitchFamily="34" charset="0"/>
              </a:rPr>
              <a:t>Pero Lučin</a:t>
            </a:r>
            <a:r>
              <a:rPr lang="en-US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en-US" sz="1600" i="1">
                <a:solidFill>
                  <a:schemeClr val="tx2"/>
                </a:solidFill>
                <a:latin typeface="Calibri Light" pitchFamily="34" charset="0"/>
              </a:rPr>
              <a:t>Rector, University of Rijeka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>
                <a:solidFill>
                  <a:schemeClr val="tx2"/>
                </a:solidFill>
                <a:latin typeface="Calibri Light" pitchFamily="34" charset="0"/>
              </a:rPr>
              <a:t>Hedvig Morvai</a:t>
            </a:r>
            <a:r>
              <a:rPr lang="en-US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en-US" sz="1600" i="1">
                <a:solidFill>
                  <a:schemeClr val="tx2"/>
                </a:solidFill>
                <a:latin typeface="Calibri Light" pitchFamily="34" charset="0"/>
              </a:rPr>
              <a:t>European Fund for the Balkans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>
                <a:solidFill>
                  <a:schemeClr val="tx2"/>
                </a:solidFill>
                <a:latin typeface="Calibri Light" pitchFamily="34" charset="0"/>
              </a:rPr>
              <a:t>Ivan Vejvoda</a:t>
            </a:r>
            <a:r>
              <a:rPr lang="en-US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en-US" sz="1600" i="1">
                <a:solidFill>
                  <a:schemeClr val="tx2"/>
                </a:solidFill>
                <a:latin typeface="Calibri Light" pitchFamily="34" charset="0"/>
              </a:rPr>
              <a:t>President of the Board of Trustees, Vice-President, German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 </a:t>
            </a:r>
            <a:r>
              <a:rPr lang="en-US" sz="1600" i="1">
                <a:solidFill>
                  <a:schemeClr val="tx2"/>
                </a:solidFill>
                <a:latin typeface="Calibri Light" pitchFamily="34" charset="0"/>
              </a:rPr>
              <a:t>Marshall Funds of the United States</a:t>
            </a:r>
            <a:endParaRPr lang="hr-HR" sz="1600" i="1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54700"/>
            <a:ext cx="863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09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1258888" y="1557338"/>
            <a:ext cx="68421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>
                <a:solidFill>
                  <a:srgbClr val="171717"/>
                </a:solidFill>
                <a:latin typeface="Calibri" pitchFamily="34" charset="0"/>
                <a:ea typeface="ヒラギノ角ゴ Pro W3" charset="-128"/>
              </a:rPr>
              <a:t> </a:t>
            </a:r>
            <a:endParaRPr lang="hr-HR">
              <a:solidFill>
                <a:srgbClr val="171717"/>
              </a:solidFill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258888" y="4076700"/>
            <a:ext cx="6985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endParaRPr lang="hr-HR" sz="1600">
              <a:solidFill>
                <a:srgbClr val="000000"/>
              </a:solidFill>
              <a:latin typeface="Lucida Grande" charset="0"/>
              <a:ea typeface="ヒラギノ角ゴ Pro W3" charset="-128"/>
            </a:endParaRPr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804863" y="1773238"/>
            <a:ext cx="7750175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sz="2500" b="1">
                <a:solidFill>
                  <a:schemeClr val="tx2"/>
                </a:solidFill>
                <a:latin typeface="Calibri Light" pitchFamily="34" charset="0"/>
              </a:rPr>
              <a:t>Academic Advisory Bord: </a:t>
            </a:r>
          </a:p>
          <a:p>
            <a:pPr eaLnBrk="1" hangingPunct="1">
              <a:lnSpc>
                <a:spcPct val="150000"/>
              </a:lnSpc>
            </a:pPr>
            <a:endParaRPr lang="hr-HR" sz="2000" b="1">
              <a:solidFill>
                <a:schemeClr val="tx2"/>
              </a:solidFill>
              <a:latin typeface="Calibri Light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Jovan Babić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Professor of Ethics, University of Belgrade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Elvio Baccarini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Professor of Philosophy, University of Rijeka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Christian Demand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Editor-in-Chief, Merkur, Germany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Heinz Fassmann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Vice-Rector, Professor of Geography, University of Vienna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Wolfgang Merkel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Professor of Political Sciences, Wissenschaftszentrum Berlin</a:t>
            </a:r>
          </a:p>
          <a:p>
            <a:pPr eaLnBrk="1" hangingPunct="1">
              <a:lnSpc>
                <a:spcPct val="150000"/>
              </a:lnSpc>
            </a:pPr>
            <a:endParaRPr lang="hr-HR" sz="200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54700"/>
            <a:ext cx="863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09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icture 3" descr="template-ppt.gif"/>
          <p:cNvSpPr>
            <a:spLocks noChangeAspect="1"/>
          </p:cNvSpPr>
          <p:nvPr/>
        </p:nvSpPr>
        <p:spPr bwMode="auto">
          <a:xfrm>
            <a:off x="0" y="115888"/>
            <a:ext cx="87312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971550" y="1700213"/>
            <a:ext cx="772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Calibri" pitchFamily="34" charset="0"/>
              </a:rPr>
              <a:t> </a:t>
            </a:r>
            <a:endParaRPr lang="hr-HR" sz="1600">
              <a:latin typeface="Calibri" pitchFamily="34" charset="0"/>
            </a:endParaRPr>
          </a:p>
          <a:p>
            <a:pPr algn="just" eaLnBrk="1" hangingPunct="1"/>
            <a:endParaRPr lang="hr-HR" sz="1600" i="1">
              <a:latin typeface="Calibri" pitchFamily="34" charset="0"/>
            </a:endParaRPr>
          </a:p>
          <a:p>
            <a:pPr algn="just" eaLnBrk="1" hangingPunct="1"/>
            <a:endParaRPr lang="hr-HR" sz="1600">
              <a:latin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5732463"/>
            <a:ext cx="8636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139950"/>
            <a:ext cx="831532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2247900" y="1366838"/>
            <a:ext cx="4500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hr-HR" sz="2800" b="1">
                <a:solidFill>
                  <a:schemeClr val="tx2"/>
                </a:solidFill>
              </a:rPr>
              <a:t>The vision of the Center  </a:t>
            </a:r>
            <a:endParaRPr lang="hr-HR" sz="2800" b="1">
              <a:solidFill>
                <a:schemeClr val="tx2"/>
              </a:solidFill>
              <a:latin typeface="Calibri Light" pitchFamily="34" charset="0"/>
            </a:endParaRPr>
          </a:p>
          <a:p>
            <a:endParaRPr lang="hr-HR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1258888" y="1557338"/>
            <a:ext cx="68421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>
                <a:solidFill>
                  <a:srgbClr val="171717"/>
                </a:solidFill>
                <a:latin typeface="Calibri" pitchFamily="34" charset="0"/>
                <a:ea typeface="ヒラギノ角ゴ Pro W3" charset="-128"/>
              </a:rPr>
              <a:t> </a:t>
            </a:r>
            <a:endParaRPr lang="hr-HR">
              <a:solidFill>
                <a:srgbClr val="171717"/>
              </a:solidFill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258888" y="4076700"/>
            <a:ext cx="6985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endParaRPr lang="hr-HR" sz="1600">
              <a:solidFill>
                <a:srgbClr val="000000"/>
              </a:solidFill>
              <a:latin typeface="Lucida Grande" charset="0"/>
              <a:ea typeface="ヒラギノ角ゴ Pro W3" charset="-128"/>
            </a:endParaRPr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876300" y="1166813"/>
            <a:ext cx="7750175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hr-HR" sz="2000" b="1">
              <a:solidFill>
                <a:schemeClr val="tx2"/>
              </a:solidFill>
              <a:latin typeface="Calibri Light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hr-HR" sz="2500" b="1">
                <a:solidFill>
                  <a:schemeClr val="tx2"/>
                </a:solidFill>
                <a:latin typeface="Calibri Light" pitchFamily="34" charset="0"/>
              </a:rPr>
              <a:t>Academic Advisory Bord: </a:t>
            </a:r>
          </a:p>
          <a:p>
            <a:pPr eaLnBrk="1" hangingPunct="1">
              <a:lnSpc>
                <a:spcPct val="150000"/>
              </a:lnSpc>
            </a:pPr>
            <a:endParaRPr lang="hr-HR" sz="2000" b="1">
              <a:solidFill>
                <a:schemeClr val="tx2"/>
              </a:solidFill>
              <a:latin typeface="Calibri Light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Vesna Pusić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Minister of Foreign Affairs, Republic of Croatia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Jelica Šumić-Riha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Professor, The Institute of Philosophy of the Scientific Research Centre of the  Slovenian Academy of Sciences and Arts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Mark Wigley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Dean, Graduate School of Architecture, Planning and Preservation, Columbia University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Michel Wieviorka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Director, Foundation Maison des Sciences de l</a:t>
            </a:r>
            <a:r>
              <a:rPr lang="hr-HR" altLang="en-US" sz="1600" i="1">
                <a:solidFill>
                  <a:schemeClr val="tx2"/>
                </a:solidFill>
                <a:latin typeface="Calibri Light" pitchFamily="34" charset="0"/>
              </a:rPr>
              <a:t>’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Homme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Jonathan Wolff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Dean of Faculty of Arts and Humanities, University College Lodon</a:t>
            </a:r>
          </a:p>
          <a:p>
            <a:pPr eaLnBrk="1" hangingPunct="1">
              <a:lnSpc>
                <a:spcPct val="150000"/>
              </a:lnSpc>
            </a:pPr>
            <a:endParaRPr lang="hr-HR" sz="200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54700"/>
            <a:ext cx="863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09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1258888" y="1557338"/>
            <a:ext cx="68421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endParaRPr lang="hr-HR" sz="1600">
              <a:solidFill>
                <a:srgbClr val="000000"/>
              </a:solidFill>
              <a:latin typeface="Calibri" pitchFamily="34" charset="0"/>
              <a:ea typeface="ヒラギノ角ゴ Pro W3" charset="-128"/>
            </a:endParaRPr>
          </a:p>
          <a:p>
            <a:pPr eaLnBrk="1" hangingPunct="1">
              <a:lnSpc>
                <a:spcPct val="115000"/>
              </a:lnSpc>
            </a:pPr>
            <a:r>
              <a:rPr lang="en-US">
                <a:solidFill>
                  <a:srgbClr val="171717"/>
                </a:solidFill>
                <a:latin typeface="Calibri" pitchFamily="34" charset="0"/>
                <a:ea typeface="ヒラギノ角ゴ Pro W3" charset="-128"/>
              </a:rPr>
              <a:t> </a:t>
            </a:r>
            <a:endParaRPr lang="hr-HR">
              <a:solidFill>
                <a:srgbClr val="171717"/>
              </a:solidFill>
              <a:latin typeface="Calibri" pitchFamily="34" charset="0"/>
              <a:ea typeface="ヒラギノ角ゴ Pro W3" charset="-128"/>
            </a:endParaRPr>
          </a:p>
          <a:p>
            <a:pPr algn="ctr" eaLnBrk="1" hangingPunct="1">
              <a:lnSpc>
                <a:spcPct val="115000"/>
              </a:lnSpc>
            </a:pPr>
            <a:endParaRPr lang="hr-HR" sz="1600">
              <a:solidFill>
                <a:srgbClr val="000000"/>
              </a:solidFill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949325" y="1736725"/>
            <a:ext cx="719931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sz="2500" b="1">
                <a:solidFill>
                  <a:schemeClr val="tx2"/>
                </a:solidFill>
                <a:latin typeface="Calibri Light" pitchFamily="34" charset="0"/>
              </a:rPr>
              <a:t>Honorary</a:t>
            </a:r>
            <a:r>
              <a:rPr lang="hr-HR" sz="2500" b="1">
                <a:solidFill>
                  <a:schemeClr val="tx2"/>
                </a:solidFill>
                <a:latin typeface="Calibri Light" pitchFamily="34" charset="0"/>
              </a:rPr>
              <a:t> </a:t>
            </a:r>
            <a:r>
              <a:rPr lang="en-GB" sz="2500" b="1">
                <a:solidFill>
                  <a:schemeClr val="tx2"/>
                </a:solidFill>
                <a:latin typeface="Calibri Light" pitchFamily="34" charset="0"/>
              </a:rPr>
              <a:t>Fellows</a:t>
            </a:r>
            <a:r>
              <a:rPr lang="hr-HR" sz="2500" b="1">
                <a:solidFill>
                  <a:schemeClr val="tx2"/>
                </a:solidFill>
                <a:latin typeface="Calibri Light" pitchFamily="34" charset="0"/>
              </a:rPr>
              <a:t>:</a:t>
            </a:r>
          </a:p>
          <a:p>
            <a:pPr eaLnBrk="1" hangingPunct="1"/>
            <a:endParaRPr lang="en-GB" sz="2500" b="1">
              <a:solidFill>
                <a:schemeClr val="tx2"/>
              </a:solidFill>
              <a:latin typeface="Calibri Light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Maurizio Ferraris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en-US" sz="1600" i="1">
                <a:solidFill>
                  <a:schemeClr val="tx2"/>
                </a:solidFill>
                <a:latin typeface="Calibri Light" pitchFamily="34" charset="0"/>
              </a:rPr>
              <a:t>University of Turin</a:t>
            </a:r>
            <a:endParaRPr lang="hr-HR" sz="1600" i="1">
              <a:solidFill>
                <a:schemeClr val="tx2"/>
              </a:solidFill>
              <a:latin typeface="Calibri Light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Margarethe von Trotta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Film </a:t>
            </a:r>
            <a:r>
              <a:rPr lang="en-GB" sz="1600" i="1">
                <a:solidFill>
                  <a:schemeClr val="tx2"/>
                </a:solidFill>
                <a:latin typeface="Calibri Light" pitchFamily="34" charset="0"/>
              </a:rPr>
              <a:t>Director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Michael Walzer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en-US" sz="1600" i="1">
                <a:solidFill>
                  <a:schemeClr val="tx2"/>
                </a:solidFill>
                <a:latin typeface="Calibri Light" pitchFamily="34" charset="0"/>
              </a:rPr>
              <a:t>Institute for Advanced Study (IAS) in Princeton</a:t>
            </a:r>
            <a:endParaRPr lang="hr-HR" sz="1600" i="1">
              <a:solidFill>
                <a:schemeClr val="tx2"/>
              </a:solidFill>
              <a:latin typeface="Calibri Light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Peter Eisenman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Architect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Marina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 </a:t>
            </a: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Abramović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Performance Artist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5884863"/>
            <a:ext cx="863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09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1042988" y="1484313"/>
            <a:ext cx="6697662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sz="2500" b="1">
                <a:solidFill>
                  <a:schemeClr val="tx2"/>
                </a:solidFill>
                <a:latin typeface="Calibri Light" pitchFamily="34" charset="0"/>
              </a:rPr>
              <a:t>Permanent Fellows: </a:t>
            </a:r>
          </a:p>
          <a:p>
            <a:pPr eaLnBrk="1" hangingPunct="1">
              <a:lnSpc>
                <a:spcPct val="150000"/>
              </a:lnSpc>
            </a:pPr>
            <a:endParaRPr lang="hr-HR" sz="2000" b="1">
              <a:solidFill>
                <a:schemeClr val="tx2"/>
              </a:solidFill>
              <a:latin typeface="Calibri Light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Alenka Župančić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en-US" sz="1600" i="1">
                <a:solidFill>
                  <a:schemeClr val="tx2"/>
                </a:solidFill>
                <a:latin typeface="Calibri Light" pitchFamily="34" charset="0"/>
              </a:rPr>
              <a:t>Institute of Philosophy of the Slovenian Academy of Sciences and Arts</a:t>
            </a:r>
            <a:endParaRPr lang="hr-HR" sz="1600" i="1">
              <a:solidFill>
                <a:schemeClr val="tx2"/>
              </a:solidFill>
              <a:latin typeface="Calibri Light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Nenad Miščević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en-US" sz="1600" i="1">
                <a:solidFill>
                  <a:schemeClr val="tx2"/>
                </a:solidFill>
                <a:latin typeface="Calibri Light" pitchFamily="34" charset="0"/>
              </a:rPr>
              <a:t>University of Maribor and University of Rijeka</a:t>
            </a:r>
            <a:endParaRPr lang="hr-HR" sz="1600" i="1">
              <a:solidFill>
                <a:schemeClr val="tx2"/>
              </a:solidFill>
              <a:latin typeface="Calibri Light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Dubravka Ugrešić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Novelist and essayist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>
                <a:solidFill>
                  <a:schemeClr val="tx2"/>
                </a:solidFill>
                <a:latin typeface="Calibri Light" pitchFamily="34" charset="0"/>
              </a:rPr>
              <a:t>Rade Šerbedžija</a:t>
            </a:r>
            <a:r>
              <a:rPr lang="hr-HR" sz="2000">
                <a:solidFill>
                  <a:schemeClr val="tx2"/>
                </a:solidFill>
                <a:latin typeface="Calibri Light" pitchFamily="34" charset="0"/>
              </a:rPr>
              <a:t>, </a:t>
            </a:r>
            <a:r>
              <a:rPr lang="hr-HR" sz="1600" i="1">
                <a:solidFill>
                  <a:schemeClr val="tx2"/>
                </a:solidFill>
                <a:latin typeface="Calibri Light" pitchFamily="34" charset="0"/>
              </a:rPr>
              <a:t>University of Rijeka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803900"/>
            <a:ext cx="863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09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900113" y="1196975"/>
            <a:ext cx="7848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hr-HR" sz="2000" b="1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803900"/>
            <a:ext cx="863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900363"/>
            <a:ext cx="8486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2"/>
          <p:cNvSpPr txBox="1">
            <a:spLocks noChangeArrowheads="1"/>
          </p:cNvSpPr>
          <p:nvPr/>
        </p:nvSpPr>
        <p:spPr bwMode="auto">
          <a:xfrm>
            <a:off x="1692275" y="1449388"/>
            <a:ext cx="619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hr-HR" sz="2800" b="1">
                <a:solidFill>
                  <a:schemeClr val="tx2"/>
                </a:solidFill>
                <a:latin typeface="Calibri Light" pitchFamily="34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900113" y="1196975"/>
            <a:ext cx="78486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hr-HR" sz="3000" b="1">
                <a:solidFill>
                  <a:schemeClr val="tx2"/>
                </a:solidFill>
                <a:latin typeface="Calibri Light" pitchFamily="34" charset="0"/>
              </a:rPr>
              <a:t>CONTACT</a:t>
            </a:r>
          </a:p>
          <a:p>
            <a:pPr algn="ctr" eaLnBrk="1" hangingPunct="1"/>
            <a:endParaRPr lang="hr-HR" sz="3000" b="1">
              <a:solidFill>
                <a:schemeClr val="tx2"/>
              </a:solidFill>
              <a:latin typeface="Calibri Light" pitchFamily="34" charset="0"/>
            </a:endParaRPr>
          </a:p>
          <a:p>
            <a:pPr algn="ctr" eaLnBrk="1" hangingPunct="1"/>
            <a:r>
              <a:rPr lang="hr-HR" sz="3000" b="1">
                <a:solidFill>
                  <a:schemeClr val="tx2"/>
                </a:solidFill>
                <a:latin typeface="Calibri Light" pitchFamily="34" charset="0"/>
              </a:rPr>
              <a:t>www.cas.uniri.hr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r-HR" sz="3000">
                <a:solidFill>
                  <a:schemeClr val="tx2"/>
                </a:solidFill>
                <a:latin typeface="Calibri Light" pitchFamily="34" charset="0"/>
                <a:hlinkClick r:id="rId2"/>
              </a:rPr>
              <a:t>cas@cas.uniri.hr</a:t>
            </a:r>
            <a:endParaRPr lang="hr-HR" sz="3000">
              <a:solidFill>
                <a:schemeClr val="tx2"/>
              </a:solidFill>
              <a:latin typeface="Calibri Light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University of Rijeka, </a:t>
            </a:r>
            <a:endParaRPr lang="hr-HR" sz="280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Center for Advanced Studies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Trg braće Mažuranića 10,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51000 Rijeka, Croatia</a:t>
            </a:r>
          </a:p>
          <a:p>
            <a:pPr algn="ctr" eaLnBrk="1" hangingPunct="1"/>
            <a:endParaRPr lang="hr-HR" sz="3000" b="1">
              <a:solidFill>
                <a:schemeClr val="tx2"/>
              </a:solidFill>
              <a:latin typeface="Calibri Light" pitchFamily="34" charset="0"/>
            </a:endParaRPr>
          </a:p>
          <a:p>
            <a:pPr algn="ctr" eaLnBrk="1" hangingPunct="1"/>
            <a:endParaRPr lang="hr-HR" sz="3000" b="1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803900"/>
            <a:ext cx="863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87312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971550" y="1700213"/>
            <a:ext cx="772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Calibri" pitchFamily="34" charset="0"/>
              </a:rPr>
              <a:t> </a:t>
            </a:r>
            <a:endParaRPr lang="hr-HR" sz="1600">
              <a:latin typeface="Calibri" pitchFamily="34" charset="0"/>
            </a:endParaRPr>
          </a:p>
          <a:p>
            <a:pPr algn="just" eaLnBrk="1" hangingPunct="1"/>
            <a:endParaRPr lang="hr-HR" sz="1600" i="1">
              <a:latin typeface="Calibri" pitchFamily="34" charset="0"/>
            </a:endParaRPr>
          </a:p>
          <a:p>
            <a:pPr algn="just" eaLnBrk="1" hangingPunct="1"/>
            <a:endParaRPr lang="hr-HR" sz="1600">
              <a:latin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3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971550" y="1644650"/>
            <a:ext cx="7561263" cy="34480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hr-HR" dirty="0">
              <a:solidFill>
                <a:schemeClr val="tx2"/>
              </a:solidFill>
              <a:latin typeface="Calibri Light" panose="020F0302020204030204" pitchFamily="34" charset="0"/>
              <a:ea typeface="+mn-ea"/>
            </a:endParaRPr>
          </a:p>
          <a:p>
            <a:pPr algn="just" eaLnBrk="1" hangingPunct="1">
              <a:defRPr/>
            </a:pPr>
            <a:r>
              <a:rPr lang="hr-HR" sz="2400" b="1" dirty="0" err="1">
                <a:solidFill>
                  <a:schemeClr val="tx2"/>
                </a:solidFill>
                <a:latin typeface="Calibri Light" pitchFamily="34" charset="0"/>
                <a:ea typeface="+mn-ea"/>
              </a:rPr>
              <a:t>The</a:t>
            </a:r>
            <a:r>
              <a:rPr lang="hr-HR" sz="2400" b="1" dirty="0">
                <a:solidFill>
                  <a:schemeClr val="tx2"/>
                </a:solidFill>
                <a:latin typeface="Calibri Light" pitchFamily="34" charset="0"/>
                <a:ea typeface="+mn-ea"/>
              </a:rPr>
              <a:t> </a:t>
            </a:r>
            <a:r>
              <a:rPr lang="hr-HR" sz="2400" b="1" dirty="0" smtClean="0">
                <a:solidFill>
                  <a:schemeClr val="tx2"/>
                </a:solidFill>
                <a:latin typeface="Calibri Light" pitchFamily="34" charset="0"/>
                <a:ea typeface="+mn-ea"/>
              </a:rPr>
              <a:t>vision</a:t>
            </a:r>
          </a:p>
          <a:p>
            <a:pPr algn="just" eaLnBrk="1" hangingPunct="1">
              <a:defRPr/>
            </a:pPr>
            <a:endParaRPr lang="hr-HR" b="1" dirty="0">
              <a:solidFill>
                <a:schemeClr val="tx2"/>
              </a:solidFill>
              <a:latin typeface="Calibri Light" pitchFamily="34" charset="0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The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Center for Advanced Study, as a </a:t>
            </a:r>
            <a:r>
              <a:rPr lang="en-US" sz="2000" b="1" i="1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unique venue for scholars and</a:t>
            </a:r>
            <a:r>
              <a:rPr lang="hr-HR" sz="2000" b="1" i="1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 </a:t>
            </a:r>
            <a:r>
              <a:rPr lang="en-US" sz="2000" b="1" i="1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intellectuals from Southeast Europe (SEE) and internationally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, aims at providing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constructive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contributions to advanced studies of the social sciences and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humanities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from the </a:t>
            </a:r>
            <a:r>
              <a:rPr lang="en-US" sz="2000" b="1" i="1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SEE perspective,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by opening opportunities and space for independent scholarly and intellectual thinking and debates. </a:t>
            </a:r>
            <a:endParaRPr lang="hr-HR" sz="2000" dirty="0">
              <a:solidFill>
                <a:schemeClr val="tx2"/>
              </a:solidFill>
              <a:latin typeface="Calibri Light" panose="020F0302020204030204" pitchFamily="34" charset="0"/>
              <a:ea typeface="+mn-ea"/>
            </a:endParaRPr>
          </a:p>
          <a:p>
            <a:pPr>
              <a:defRPr/>
            </a:pPr>
            <a:endParaRPr lang="hr-HR" dirty="0">
              <a:solidFill>
                <a:schemeClr val="tx2"/>
              </a:solidFill>
              <a:latin typeface="Calibri Light" panose="020F0302020204030204" pitchFamily="34" charset="0"/>
              <a:ea typeface="+mn-ea"/>
            </a:endParaRPr>
          </a:p>
        </p:txBody>
      </p:sp>
      <p:pic>
        <p:nvPicPr>
          <p:cNvPr id="512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530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87312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971550" y="1700213"/>
            <a:ext cx="772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Calibri" pitchFamily="34" charset="0"/>
              </a:rPr>
              <a:t> </a:t>
            </a:r>
            <a:endParaRPr lang="hr-HR" sz="1600">
              <a:latin typeface="Calibri" pitchFamily="34" charset="0"/>
            </a:endParaRPr>
          </a:p>
          <a:p>
            <a:pPr algn="just" eaLnBrk="1" hangingPunct="1"/>
            <a:endParaRPr lang="hr-HR" sz="1600" i="1">
              <a:latin typeface="Calibri" pitchFamily="34" charset="0"/>
            </a:endParaRPr>
          </a:p>
          <a:p>
            <a:pPr algn="just" eaLnBrk="1" hangingPunct="1"/>
            <a:endParaRPr lang="hr-HR" sz="1600">
              <a:latin typeface="Calibri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3600" cy="72072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971550" y="3044825"/>
            <a:ext cx="7561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71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1390650"/>
            <a:ext cx="5027613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827088" y="1390650"/>
            <a:ext cx="26654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hr-HR" sz="3600">
                <a:solidFill>
                  <a:schemeClr val="tx2"/>
                </a:solidFill>
                <a:latin typeface="Calibri Light" pitchFamily="34" charset="0"/>
              </a:rPr>
              <a:t>Activities,</a:t>
            </a:r>
          </a:p>
          <a:p>
            <a:pPr algn="ctr"/>
            <a:r>
              <a:rPr lang="hr-HR" sz="3600">
                <a:solidFill>
                  <a:schemeClr val="tx2"/>
                </a:solidFill>
                <a:latin typeface="Calibri Light" pitchFamily="34" charset="0"/>
              </a:rPr>
              <a:t>objectives, projects…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87312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971550" y="1700213"/>
            <a:ext cx="772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Calibri" pitchFamily="34" charset="0"/>
              </a:rPr>
              <a:t> </a:t>
            </a:r>
            <a:endParaRPr lang="hr-HR" sz="1600">
              <a:latin typeface="Calibri" pitchFamily="34" charset="0"/>
            </a:endParaRPr>
          </a:p>
          <a:p>
            <a:pPr algn="just" eaLnBrk="1" hangingPunct="1"/>
            <a:endParaRPr lang="hr-HR" sz="1600" i="1">
              <a:latin typeface="Calibri" pitchFamily="34" charset="0"/>
            </a:endParaRPr>
          </a:p>
          <a:p>
            <a:pPr algn="just" eaLnBrk="1" hangingPunct="1"/>
            <a:endParaRPr lang="hr-HR" sz="1600">
              <a:latin typeface="Calibri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3600" cy="72072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971550" y="3044825"/>
            <a:ext cx="7561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5650" y="2222500"/>
            <a:ext cx="7848600" cy="3727450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AU" sz="2100" b="1" i="1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Calling for application for postdoctoral students in the place of younger researchers (Junior Fellows) in CAS-SEE</a:t>
            </a:r>
            <a:endParaRPr lang="hr-HR" sz="2100" b="1" i="1" dirty="0" smtClean="0">
              <a:solidFill>
                <a:schemeClr val="tx2"/>
              </a:solidFill>
              <a:latin typeface="Calibri Light" panose="020F0302020204030204" pitchFamily="34" charset="0"/>
              <a:ea typeface="+mn-ea"/>
            </a:endParaRPr>
          </a:p>
          <a:p>
            <a:pPr algn="l">
              <a:spcBef>
                <a:spcPts val="0"/>
              </a:spcBef>
              <a:defRPr/>
            </a:pPr>
            <a:endParaRPr lang="en-AU" sz="2100" dirty="0" smtClean="0">
              <a:solidFill>
                <a:schemeClr val="tx2"/>
              </a:solidFill>
              <a:latin typeface="Calibri Light" panose="020F0302020204030204" pitchFamily="34" charset="0"/>
              <a:ea typeface="+mn-ea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AU" sz="21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Introducing </a:t>
            </a:r>
            <a:r>
              <a:rPr lang="hr-HR" sz="210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prominent</a:t>
            </a:r>
            <a:r>
              <a:rPr lang="en-AU" sz="21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 scientists in the place of senior researchers (Senior Fellows) in CAS-SEE</a:t>
            </a:r>
            <a:endParaRPr lang="hr-HR" sz="2100" dirty="0" smtClean="0">
              <a:solidFill>
                <a:schemeClr val="tx2"/>
              </a:solidFill>
              <a:latin typeface="Calibri Light" panose="020F0302020204030204" pitchFamily="34" charset="0"/>
              <a:ea typeface="+mn-ea"/>
            </a:endParaRPr>
          </a:p>
          <a:p>
            <a:pPr algn="l">
              <a:defRPr/>
            </a:pPr>
            <a:endParaRPr lang="en-AU" sz="2100" dirty="0" smtClean="0">
              <a:solidFill>
                <a:schemeClr val="tx2"/>
              </a:solidFill>
              <a:latin typeface="Calibri Light" panose="020F0302020204030204" pitchFamily="34" charset="0"/>
              <a:ea typeface="+mn-ea"/>
            </a:endParaRPr>
          </a:p>
          <a:p>
            <a:pPr>
              <a:defRPr/>
            </a:pPr>
            <a:endParaRPr lang="hr-HR" dirty="0">
              <a:ea typeface="+mn-ea"/>
            </a:endParaRPr>
          </a:p>
        </p:txBody>
      </p:sp>
      <p:pic>
        <p:nvPicPr>
          <p:cNvPr id="71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4620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87312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971550" y="1700213"/>
            <a:ext cx="772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Calibri" pitchFamily="34" charset="0"/>
              </a:rPr>
              <a:t> </a:t>
            </a:r>
            <a:endParaRPr lang="hr-HR" sz="1600">
              <a:latin typeface="Calibri" pitchFamily="34" charset="0"/>
            </a:endParaRPr>
          </a:p>
          <a:p>
            <a:pPr algn="just" eaLnBrk="1" hangingPunct="1"/>
            <a:endParaRPr lang="hr-HR" sz="1600" i="1">
              <a:latin typeface="Calibri" pitchFamily="34" charset="0"/>
            </a:endParaRPr>
          </a:p>
          <a:p>
            <a:pPr algn="just" eaLnBrk="1" hangingPunct="1"/>
            <a:endParaRPr lang="hr-HR" sz="1600">
              <a:latin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3600" cy="72072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971550" y="3044825"/>
            <a:ext cx="7561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500" y="1381125"/>
            <a:ext cx="8107363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1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Scientific research </a:t>
            </a:r>
            <a:r>
              <a:rPr lang="ta-IN" sz="21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of </a:t>
            </a:r>
            <a:r>
              <a:rPr lang="hr-HR" sz="21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social sciences and humanities,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AU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Collaboration with scientists within interdisciplinary research and linking science, culture, art and architecture with</a:t>
            </a:r>
            <a:endParaRPr lang="hr-HR" dirty="0">
              <a:solidFill>
                <a:schemeClr val="tx2"/>
              </a:solidFill>
              <a:latin typeface="Calibri Light" panose="020F0302020204030204" pitchFamily="34" charset="0"/>
              <a:ea typeface="+mn-ea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defRPr/>
            </a:pPr>
            <a:r>
              <a:rPr lang="hr-HR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            </a:t>
            </a:r>
            <a:r>
              <a:rPr lang="en-AU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social sciences and humanities</a:t>
            </a:r>
            <a:endParaRPr lang="hr-HR" dirty="0">
              <a:solidFill>
                <a:schemeClr val="tx2"/>
              </a:solidFill>
              <a:latin typeface="Calibri Light" panose="020F0302020204030204" pitchFamily="34" charset="0"/>
              <a:ea typeface="+mn-ea"/>
              <a:cs typeface="Arial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application</a:t>
            </a:r>
            <a:r>
              <a:rPr lang="hr-HR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and</a:t>
            </a:r>
            <a:r>
              <a:rPr lang="hr-HR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implementation</a:t>
            </a:r>
            <a:r>
              <a:rPr lang="hr-HR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of </a:t>
            </a:r>
            <a:r>
              <a:rPr lang="hr-HR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research</a:t>
            </a:r>
            <a:r>
              <a:rPr lang="hr-HR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projects</a:t>
            </a:r>
            <a:r>
              <a:rPr lang="hr-HR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for </a:t>
            </a:r>
            <a:r>
              <a:rPr lang="hr-HR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the</a:t>
            </a:r>
            <a:r>
              <a:rPr lang="hr-HR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young</a:t>
            </a:r>
            <a:r>
              <a:rPr lang="hr-HR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and</a:t>
            </a:r>
            <a:r>
              <a:rPr lang="hr-HR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senior </a:t>
            </a:r>
            <a:r>
              <a:rPr lang="hr-HR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researchers</a:t>
            </a:r>
            <a:endParaRPr lang="hr-HR" dirty="0">
              <a:solidFill>
                <a:schemeClr val="tx2"/>
              </a:solidFill>
              <a:latin typeface="Calibri Light" panose="020F0302020204030204" pitchFamily="34" charset="0"/>
              <a:ea typeface="+mn-ea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1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Establishing new and strengthen</a:t>
            </a:r>
            <a:r>
              <a:rPr lang="ta-IN" sz="21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ing</a:t>
            </a:r>
            <a:r>
              <a:rPr lang="hr-HR" sz="21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existing regional and international networks and collaboration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1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Promoting professional cooperation and exchange between internationally recognized research centers in the region and</a:t>
            </a:r>
            <a:r>
              <a:rPr lang="ta-IN" sz="21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 the </a:t>
            </a:r>
            <a:r>
              <a:rPr lang="hr-HR" sz="21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Arial" pitchFamily="34" charset="0"/>
              </a:rPr>
              <a:t>regional scientific community with international institutions</a:t>
            </a:r>
          </a:p>
          <a:p>
            <a:pPr algn="ctr">
              <a:defRPr/>
            </a:pPr>
            <a:endParaRPr lang="hr-HR" sz="2100" b="1" dirty="0">
              <a:solidFill>
                <a:schemeClr val="tx2"/>
              </a:solidFill>
              <a:latin typeface="Calibri Light" panose="020F030202020403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81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4620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icture 3" descr="template-ppt.gif"/>
          <p:cNvSpPr>
            <a:spLocks noChangeAspect="1"/>
          </p:cNvSpPr>
          <p:nvPr/>
        </p:nvSpPr>
        <p:spPr bwMode="auto">
          <a:xfrm>
            <a:off x="0" y="0"/>
            <a:ext cx="87312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971550" y="1700213"/>
            <a:ext cx="772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Calibri" pitchFamily="34" charset="0"/>
              </a:rPr>
              <a:t> </a:t>
            </a:r>
            <a:endParaRPr lang="hr-HR" sz="1600">
              <a:latin typeface="Calibri" pitchFamily="34" charset="0"/>
            </a:endParaRPr>
          </a:p>
          <a:p>
            <a:pPr algn="just" eaLnBrk="1" hangingPunct="1"/>
            <a:endParaRPr lang="hr-HR" sz="1600" i="1">
              <a:latin typeface="Calibri" pitchFamily="34" charset="0"/>
            </a:endParaRPr>
          </a:p>
          <a:p>
            <a:pPr algn="just" eaLnBrk="1" hangingPunct="1"/>
            <a:endParaRPr lang="hr-HR" sz="1600">
              <a:latin typeface="Calibri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3600" cy="72072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971550" y="3044825"/>
            <a:ext cx="7561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  <a:p>
            <a:endParaRPr lang="hr-HR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5650" y="2222500"/>
            <a:ext cx="7848600" cy="372745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endParaRPr lang="hr-HR" sz="2400" smtClean="0">
              <a:solidFill>
                <a:schemeClr val="tx2"/>
              </a:solidFill>
              <a:latin typeface="Calibri Light" pitchFamily="34" charset="0"/>
              <a:ea typeface="ＭＳ Ｐゴシック" pitchFamily="34" charset="-128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24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Inaugural conference </a:t>
            </a:r>
            <a:r>
              <a:rPr lang="hr-HR" altLang="en-US" sz="24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“</a:t>
            </a:r>
            <a:r>
              <a:rPr lang="hr-HR" sz="24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New challenges for democracy – Crisis of trust and democratic legitimacy in Europe</a:t>
            </a:r>
            <a:r>
              <a:rPr lang="hr-HR" altLang="en-US" sz="24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”</a:t>
            </a:r>
            <a:r>
              <a:rPr lang="hr-HR" sz="24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 </a:t>
            </a:r>
            <a:r>
              <a:rPr lang="en-US" sz="24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University of Rijeka, October 16 – 18, 2013 </a:t>
            </a:r>
            <a:endParaRPr lang="hr-HR" sz="2400" smtClean="0">
              <a:solidFill>
                <a:schemeClr val="tx2"/>
              </a:solidFill>
              <a:latin typeface="Calibri Light" pitchFamily="34" charset="0"/>
              <a:ea typeface="ＭＳ Ｐゴシック" pitchFamily="34" charset="-128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hr-HR" sz="2400" smtClean="0">
              <a:solidFill>
                <a:schemeClr val="tx2"/>
              </a:solidFill>
              <a:latin typeface="Calibri Light" pitchFamily="34" charset="0"/>
              <a:ea typeface="ＭＳ Ｐゴシック" pitchFamily="34" charset="-128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24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"Democracy, Identity, European Integration" </a:t>
            </a:r>
          </a:p>
          <a:p>
            <a:pPr marL="342900" indent="-342900" algn="l"/>
            <a:r>
              <a:rPr lang="hr-HR" sz="2400" smtClean="0">
                <a:solidFill>
                  <a:schemeClr val="tx2"/>
                </a:solidFill>
                <a:latin typeface="Calibri Light" pitchFamily="34" charset="0"/>
                <a:ea typeface="ＭＳ Ｐゴシック" pitchFamily="34" charset="-128"/>
              </a:rPr>
              <a:t>      University of Rijeka, November 27 - 29, 2013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hr-HR" smtClean="0">
              <a:solidFill>
                <a:schemeClr val="tx2"/>
              </a:solidFill>
              <a:latin typeface="Calibri Light" pitchFamily="34" charset="0"/>
              <a:ea typeface="ＭＳ Ｐゴシック" pitchFamily="34" charset="-128"/>
            </a:endParaRPr>
          </a:p>
        </p:txBody>
      </p:sp>
      <p:pic>
        <p:nvPicPr>
          <p:cNvPr id="92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4620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1331913" y="1412875"/>
            <a:ext cx="31686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hr-HR" sz="2500" b="1">
                <a:solidFill>
                  <a:schemeClr val="tx2"/>
                </a:solidFill>
                <a:latin typeface="Calibri Light" pitchFamily="34" charset="0"/>
              </a:rPr>
              <a:t>Projects (conferences)…</a:t>
            </a:r>
          </a:p>
          <a:p>
            <a:endParaRPr lang="hr-HR" sz="250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pic>
        <p:nvPicPr>
          <p:cNvPr id="10243" name="Content Placeholder 3" descr="0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940</Words>
  <Application>Microsoft Office PowerPoint</Application>
  <PresentationFormat>Bildschirmpräsentation (4:3)</PresentationFormat>
  <Paragraphs>148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4" baseType="lpstr">
      <vt:lpstr>Arial</vt:lpstr>
      <vt:lpstr>ＭＳ Ｐゴシック</vt:lpstr>
      <vt:lpstr>Calibri</vt:lpstr>
      <vt:lpstr>ヒラギノ角ゴ Pro W3</vt:lpstr>
      <vt:lpstr>Calibri Light</vt:lpstr>
      <vt:lpstr>Latha</vt:lpstr>
      <vt:lpstr>Wingdings</vt:lpstr>
      <vt:lpstr>Times New Roman</vt:lpstr>
      <vt:lpstr>Lucida Grande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Milica</dc:creator>
  <cp:lastModifiedBy>Ines Marinkovic</cp:lastModifiedBy>
  <cp:revision>67</cp:revision>
  <dcterms:created xsi:type="dcterms:W3CDTF">2013-10-13T19:55:15Z</dcterms:created>
  <dcterms:modified xsi:type="dcterms:W3CDTF">2013-12-24T10:34:06Z</dcterms:modified>
</cp:coreProperties>
</file>