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1.xml" ContentType="application/vnd.openxmlformats-officedocument.theme+xml"/>
  <Override PartName="/ppt/theme/themeOverride10.xml" ContentType="application/vnd.openxmlformats-officedocument.themeOverrid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2.xml" ContentType="application/vnd.openxmlformats-officedocument.theme+xml"/>
  <Override PartName="/ppt/theme/themeOverride11.xml" ContentType="application/vnd.openxmlformats-officedocument.themeOverrid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3.xml" ContentType="application/vnd.openxmlformats-officedocument.theme+xml"/>
  <Override PartName="/ppt/theme/themeOverride12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4.xml" ContentType="application/vnd.openxmlformats-officedocument.theme+xml"/>
  <Override PartName="/ppt/theme/themeOverride13.xml" ContentType="application/vnd.openxmlformats-officedocument.themeOverrid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5.xml" ContentType="application/vnd.openxmlformats-officedocument.theme+xml"/>
  <Override PartName="/ppt/theme/themeOverride14.xml" ContentType="application/vnd.openxmlformats-officedocument.themeOverrid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16.xml" ContentType="application/vnd.openxmlformats-officedocument.theme+xml"/>
  <Override PartName="/ppt/theme/themeOverride15.xml" ContentType="application/vnd.openxmlformats-officedocument.themeOverrid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17.xml" ContentType="application/vnd.openxmlformats-officedocument.theme+xml"/>
  <Override PartName="/ppt/theme/themeOverride16.xml" ContentType="application/vnd.openxmlformats-officedocument.themeOverrid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8.xml" ContentType="application/vnd.openxmlformats-officedocument.theme+xml"/>
  <Override PartName="/ppt/theme/themeOverride17.xml" ContentType="application/vnd.openxmlformats-officedocument.themeOverrid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19.xml" ContentType="application/vnd.openxmlformats-officedocument.theme+xml"/>
  <Override PartName="/ppt/theme/themeOverride18.xml" ContentType="application/vnd.openxmlformats-officedocument.themeOverrid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0.xml" ContentType="application/vnd.openxmlformats-officedocument.theme+xml"/>
  <Override PartName="/ppt/theme/themeOverride19.xml" ContentType="application/vnd.openxmlformats-officedocument.themeOverrid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1.xml" ContentType="application/vnd.openxmlformats-officedocument.theme+xml"/>
  <Override PartName="/ppt/theme/themeOverride20.xml" ContentType="application/vnd.openxmlformats-officedocument.themeOverrid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2.xml" ContentType="application/vnd.openxmlformats-officedocument.theme+xml"/>
  <Override PartName="/ppt/theme/themeOverride21.xml" ContentType="application/vnd.openxmlformats-officedocument.themeOverrid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23.xml" ContentType="application/vnd.openxmlformats-officedocument.theme+xml"/>
  <Override PartName="/ppt/theme/themeOverride22.xml" ContentType="application/vnd.openxmlformats-officedocument.themeOverrid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24.xml" ContentType="application/vnd.openxmlformats-officedocument.theme+xml"/>
  <Override PartName="/ppt/theme/themeOverride23.xml" ContentType="application/vnd.openxmlformats-officedocument.themeOverrid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5.xml" ContentType="application/vnd.openxmlformats-officedocument.theme+xml"/>
  <Override PartName="/ppt/theme/themeOverride24.xml" ContentType="application/vnd.openxmlformats-officedocument.themeOverrid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26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27.xml" ContentType="application/vnd.openxmlformats-officedocument.theme+xml"/>
  <Override PartName="/ppt/theme/themeOverride25.xml" ContentType="application/vnd.openxmlformats-officedocument.themeOverrid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28.xml" ContentType="application/vnd.openxmlformats-officedocument.theme+xml"/>
  <Override PartName="/ppt/theme/themeOverride26.xml" ContentType="application/vnd.openxmlformats-officedocument.themeOverrid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27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6"/>
    <p:sldMasterId id="2147485880" r:id="rId7"/>
    <p:sldMasterId id="2147486644" r:id="rId8"/>
    <p:sldMasterId id="2147486664" r:id="rId9"/>
    <p:sldMasterId id="2147487722" r:id="rId10"/>
    <p:sldMasterId id="2147487938" r:id="rId11"/>
    <p:sldMasterId id="2147487957" r:id="rId12"/>
    <p:sldMasterId id="2147487972" r:id="rId13"/>
    <p:sldMasterId id="2147487987" r:id="rId14"/>
    <p:sldMasterId id="2147488002" r:id="rId15"/>
    <p:sldMasterId id="2147488170" r:id="rId16"/>
    <p:sldMasterId id="2147488187" r:id="rId17"/>
    <p:sldMasterId id="2147488205" r:id="rId18"/>
    <p:sldMasterId id="2147488240" r:id="rId19"/>
    <p:sldMasterId id="2147488257" r:id="rId20"/>
    <p:sldMasterId id="2147488274" r:id="rId21"/>
    <p:sldMasterId id="2147488291" r:id="rId22"/>
    <p:sldMasterId id="2147488306" r:id="rId23"/>
    <p:sldMasterId id="2147488321" r:id="rId24"/>
    <p:sldMasterId id="2147488336" r:id="rId25"/>
    <p:sldMasterId id="2147488353" r:id="rId26"/>
    <p:sldMasterId id="2147488368" r:id="rId27"/>
    <p:sldMasterId id="2147488383" r:id="rId28"/>
    <p:sldMasterId id="2147488398" r:id="rId29"/>
    <p:sldMasterId id="2147488413" r:id="rId30"/>
    <p:sldMasterId id="2147488428" r:id="rId31"/>
    <p:sldMasterId id="2147488446" r:id="rId32"/>
    <p:sldMasterId id="2147488463" r:id="rId33"/>
  </p:sldMasterIdLst>
  <p:notesMasterIdLst>
    <p:notesMasterId r:id="rId79"/>
  </p:notesMasterIdLst>
  <p:handoutMasterIdLst>
    <p:handoutMasterId r:id="rId80"/>
  </p:handoutMasterIdLst>
  <p:sldIdLst>
    <p:sldId id="479" r:id="rId34"/>
    <p:sldId id="1098" r:id="rId35"/>
    <p:sldId id="1028" r:id="rId36"/>
    <p:sldId id="1099" r:id="rId37"/>
    <p:sldId id="1033" r:id="rId38"/>
    <p:sldId id="1034" r:id="rId39"/>
    <p:sldId id="1100" r:id="rId40"/>
    <p:sldId id="1037" r:id="rId41"/>
    <p:sldId id="1038" r:id="rId42"/>
    <p:sldId id="1096" r:id="rId43"/>
    <p:sldId id="1114" r:id="rId44"/>
    <p:sldId id="1116" r:id="rId45"/>
    <p:sldId id="1115" r:id="rId46"/>
    <p:sldId id="1108" r:id="rId47"/>
    <p:sldId id="1101" r:id="rId48"/>
    <p:sldId id="1102" r:id="rId49"/>
    <p:sldId id="1103" r:id="rId50"/>
    <p:sldId id="1104" r:id="rId51"/>
    <p:sldId id="1105" r:id="rId52"/>
    <p:sldId id="1106" r:id="rId53"/>
    <p:sldId id="1107" r:id="rId54"/>
    <p:sldId id="1109" r:id="rId55"/>
    <p:sldId id="1110" r:id="rId56"/>
    <p:sldId id="1112" r:id="rId57"/>
    <p:sldId id="1113" r:id="rId58"/>
    <p:sldId id="1059" r:id="rId59"/>
    <p:sldId id="1061" r:id="rId60"/>
    <p:sldId id="1062" r:id="rId61"/>
    <p:sldId id="1095" r:id="rId62"/>
    <p:sldId id="1068" r:id="rId63"/>
    <p:sldId id="1064" r:id="rId64"/>
    <p:sldId id="1070" r:id="rId65"/>
    <p:sldId id="1072" r:id="rId66"/>
    <p:sldId id="1075" r:id="rId67"/>
    <p:sldId id="1076" r:id="rId68"/>
    <p:sldId id="1077" r:id="rId69"/>
    <p:sldId id="1080" r:id="rId70"/>
    <p:sldId id="1081" r:id="rId71"/>
    <p:sldId id="1083" r:id="rId72"/>
    <p:sldId id="1086" r:id="rId73"/>
    <p:sldId id="1089" r:id="rId74"/>
    <p:sldId id="1091" r:id="rId75"/>
    <p:sldId id="1093" r:id="rId76"/>
    <p:sldId id="1094" r:id="rId77"/>
    <p:sldId id="935" r:id="rId7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236A68-C627-4383-A49A-17C9BE367A3D}">
          <p14:sldIdLst>
            <p14:sldId id="479"/>
            <p14:sldId id="1098"/>
            <p14:sldId id="1028"/>
            <p14:sldId id="1099"/>
            <p14:sldId id="1033"/>
            <p14:sldId id="1034"/>
            <p14:sldId id="1100"/>
            <p14:sldId id="1037"/>
            <p14:sldId id="1038"/>
            <p14:sldId id="1096"/>
            <p14:sldId id="1114"/>
            <p14:sldId id="1116"/>
            <p14:sldId id="1115"/>
            <p14:sldId id="1108"/>
            <p14:sldId id="1101"/>
            <p14:sldId id="1102"/>
            <p14:sldId id="1103"/>
          </p14:sldIdLst>
        </p14:section>
        <p14:section name="Untitled Section" id="{81C7BAD1-D7BE-4F3A-90EB-4EDA07136345}">
          <p14:sldIdLst>
            <p14:sldId id="1104"/>
            <p14:sldId id="1105"/>
            <p14:sldId id="1106"/>
            <p14:sldId id="1107"/>
            <p14:sldId id="1109"/>
            <p14:sldId id="1110"/>
            <p14:sldId id="1112"/>
            <p14:sldId id="1113"/>
            <p14:sldId id="1059"/>
            <p14:sldId id="1061"/>
            <p14:sldId id="1062"/>
            <p14:sldId id="1095"/>
            <p14:sldId id="1068"/>
            <p14:sldId id="1064"/>
            <p14:sldId id="1070"/>
            <p14:sldId id="1072"/>
            <p14:sldId id="1075"/>
            <p14:sldId id="1076"/>
            <p14:sldId id="1077"/>
            <p14:sldId id="1080"/>
            <p14:sldId id="1081"/>
            <p14:sldId id="1083"/>
            <p14:sldId id="1086"/>
            <p14:sldId id="1089"/>
            <p14:sldId id="1091"/>
            <p14:sldId id="1093"/>
            <p14:sldId id="1094"/>
            <p14:sldId id="9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85B"/>
    <a:srgbClr val="336699"/>
    <a:srgbClr val="FBC7A7"/>
    <a:srgbClr val="FCC897"/>
    <a:srgbClr val="FAEAF4"/>
    <a:srgbClr val="0000FF"/>
    <a:srgbClr val="FF9900"/>
    <a:srgbClr val="D5E5EF"/>
    <a:srgbClr val="DBDADC"/>
    <a:srgbClr val="FF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7" autoAdjust="0"/>
    <p:restoredTop sz="96362" autoAdjust="0"/>
  </p:normalViewPr>
  <p:slideViewPr>
    <p:cSldViewPr snapToGrid="0" snapToObjects="1">
      <p:cViewPr>
        <p:scale>
          <a:sx n="120" d="100"/>
          <a:sy n="120" d="100"/>
        </p:scale>
        <p:origin x="-1374" y="-48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-172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786"/>
    </p:cViewPr>
  </p:sorterViewPr>
  <p:notesViewPr>
    <p:cSldViewPr snapToGrid="0" snapToObjects="1">
      <p:cViewPr varScale="1">
        <p:scale>
          <a:sx n="77" d="100"/>
          <a:sy n="77" d="100"/>
        </p:scale>
        <p:origin x="2082" y="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Master" Target="slideMasters/slideMaster21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16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slide" Target="slides/slide43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9" Type="http://schemas.openxmlformats.org/officeDocument/2006/relationships/slideMaster" Target="slideMasters/slideMaster24.xml"/><Relationship Id="rId11" Type="http://schemas.openxmlformats.org/officeDocument/2006/relationships/slideMaster" Target="slideMasters/slideMaster6.xml"/><Relationship Id="rId24" Type="http://schemas.openxmlformats.org/officeDocument/2006/relationships/slideMaster" Target="slideMasters/slideMaster19.xml"/><Relationship Id="rId32" Type="http://schemas.openxmlformats.org/officeDocument/2006/relationships/slideMaster" Target="slideMasters/slideMaster27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28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slideMaster" Target="slideMasters/slideMaster26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Master" Target="slideMasters/slideMaster17.xml"/><Relationship Id="rId27" Type="http://schemas.openxmlformats.org/officeDocument/2006/relationships/slideMaster" Target="slideMasters/slideMaster22.xml"/><Relationship Id="rId30" Type="http://schemas.openxmlformats.org/officeDocument/2006/relationships/slideMaster" Target="slideMasters/slideMaster25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slide" Target="slides/slide44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Master" Target="slideMasters/slideMaster20.xml"/><Relationship Id="rId33" Type="http://schemas.openxmlformats.org/officeDocument/2006/relationships/slideMaster" Target="slideMasters/slideMaster28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15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Master" Target="slideMasters/slideMaster10.xml"/><Relationship Id="rId23" Type="http://schemas.openxmlformats.org/officeDocument/2006/relationships/slideMaster" Target="slideMasters/slideMaster18.xml"/><Relationship Id="rId28" Type="http://schemas.openxmlformats.org/officeDocument/2006/relationships/slideMaster" Target="slideMasters/slideMaster23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7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alfoldi\Desktop\Copy%20of%20Final-2901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Nr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Sheet3!$A$2:$A$38</c:f>
              <c:strCache>
                <c:ptCount val="37"/>
                <c:pt idx="0">
                  <c:v>United Kingdom</c:v>
                </c:pt>
                <c:pt idx="1">
                  <c:v>Germany</c:v>
                </c:pt>
                <c:pt idx="2">
                  <c:v>Spain</c:v>
                </c:pt>
                <c:pt idx="3">
                  <c:v>Italy</c:v>
                </c:pt>
                <c:pt idx="4">
                  <c:v>France</c:v>
                </c:pt>
                <c:pt idx="5">
                  <c:v>Portugal</c:v>
                </c:pt>
                <c:pt idx="6">
                  <c:v>Netherlands</c:v>
                </c:pt>
                <c:pt idx="7">
                  <c:v>Greece</c:v>
                </c:pt>
                <c:pt idx="8">
                  <c:v>Belgium</c:v>
                </c:pt>
                <c:pt idx="9">
                  <c:v>Denmark</c:v>
                </c:pt>
                <c:pt idx="10">
                  <c:v>Poland</c:v>
                </c:pt>
                <c:pt idx="11">
                  <c:v>Switzerland</c:v>
                </c:pt>
                <c:pt idx="12">
                  <c:v>Sweden</c:v>
                </c:pt>
                <c:pt idx="13">
                  <c:v>Austria</c:v>
                </c:pt>
                <c:pt idx="14">
                  <c:v>Norway</c:v>
                </c:pt>
                <c:pt idx="15">
                  <c:v>Ireland</c:v>
                </c:pt>
                <c:pt idx="16">
                  <c:v>Israel</c:v>
                </c:pt>
                <c:pt idx="17">
                  <c:v>Finland</c:v>
                </c:pt>
                <c:pt idx="18">
                  <c:v>Croatia</c:v>
                </c:pt>
                <c:pt idx="19">
                  <c:v>Czech Republic</c:v>
                </c:pt>
                <c:pt idx="20">
                  <c:v>Serbia</c:v>
                </c:pt>
                <c:pt idx="21">
                  <c:v>Slovenia</c:v>
                </c:pt>
                <c:pt idx="22">
                  <c:v>Turkey</c:v>
                </c:pt>
                <c:pt idx="23">
                  <c:v>Hungary</c:v>
                </c:pt>
                <c:pt idx="24">
                  <c:v>Romania</c:v>
                </c:pt>
                <c:pt idx="25">
                  <c:v>Average ITC</c:v>
                </c:pt>
                <c:pt idx="26">
                  <c:v>Bulgaria</c:v>
                </c:pt>
                <c:pt idx="27">
                  <c:v>Slovakia</c:v>
                </c:pt>
                <c:pt idx="28">
                  <c:v>Estonia</c:v>
                </c:pt>
                <c:pt idx="29">
                  <c:v>Malta</c:v>
                </c:pt>
                <c:pt idx="30">
                  <c:v>Lithuania</c:v>
                </c:pt>
                <c:pt idx="31">
                  <c:v>fYR Macedonia</c:v>
                </c:pt>
                <c:pt idx="32">
                  <c:v>Cyprus</c:v>
                </c:pt>
                <c:pt idx="33">
                  <c:v>Iceland</c:v>
                </c:pt>
                <c:pt idx="34">
                  <c:v>Bosnia and Herzegovina</c:v>
                </c:pt>
                <c:pt idx="35">
                  <c:v>Latvia</c:v>
                </c:pt>
                <c:pt idx="36">
                  <c:v>Luxembourg</c:v>
                </c:pt>
              </c:strCache>
            </c:strRef>
          </c:cat>
          <c:val>
            <c:numRef>
              <c:f>Sheet3!$B$2:$B$38</c:f>
              <c:numCache>
                <c:formatCode>General</c:formatCode>
                <c:ptCount val="37"/>
                <c:pt idx="0">
                  <c:v>306</c:v>
                </c:pt>
                <c:pt idx="1">
                  <c:v>305</c:v>
                </c:pt>
                <c:pt idx="2">
                  <c:v>305</c:v>
                </c:pt>
                <c:pt idx="3">
                  <c:v>301</c:v>
                </c:pt>
                <c:pt idx="4">
                  <c:v>293</c:v>
                </c:pt>
                <c:pt idx="5">
                  <c:v>287</c:v>
                </c:pt>
                <c:pt idx="6">
                  <c:v>281</c:v>
                </c:pt>
                <c:pt idx="7">
                  <c:v>278</c:v>
                </c:pt>
                <c:pt idx="8">
                  <c:v>270</c:v>
                </c:pt>
                <c:pt idx="9">
                  <c:v>262</c:v>
                </c:pt>
                <c:pt idx="10">
                  <c:v>262</c:v>
                </c:pt>
                <c:pt idx="11">
                  <c:v>262</c:v>
                </c:pt>
                <c:pt idx="12">
                  <c:v>247</c:v>
                </c:pt>
                <c:pt idx="13">
                  <c:v>246</c:v>
                </c:pt>
                <c:pt idx="14">
                  <c:v>244</c:v>
                </c:pt>
                <c:pt idx="15">
                  <c:v>243</c:v>
                </c:pt>
                <c:pt idx="16">
                  <c:v>228</c:v>
                </c:pt>
                <c:pt idx="17">
                  <c:v>227</c:v>
                </c:pt>
                <c:pt idx="18">
                  <c:v>217</c:v>
                </c:pt>
                <c:pt idx="19">
                  <c:v>215</c:v>
                </c:pt>
                <c:pt idx="20">
                  <c:v>210</c:v>
                </c:pt>
                <c:pt idx="21">
                  <c:v>209</c:v>
                </c:pt>
                <c:pt idx="22">
                  <c:v>208</c:v>
                </c:pt>
                <c:pt idx="23">
                  <c:v>200</c:v>
                </c:pt>
                <c:pt idx="24">
                  <c:v>191</c:v>
                </c:pt>
                <c:pt idx="25">
                  <c:v>167</c:v>
                </c:pt>
                <c:pt idx="26">
                  <c:v>156</c:v>
                </c:pt>
                <c:pt idx="27">
                  <c:v>147</c:v>
                </c:pt>
                <c:pt idx="28">
                  <c:v>145</c:v>
                </c:pt>
                <c:pt idx="29">
                  <c:v>138</c:v>
                </c:pt>
                <c:pt idx="30">
                  <c:v>133</c:v>
                </c:pt>
                <c:pt idx="31">
                  <c:v>118</c:v>
                </c:pt>
                <c:pt idx="32">
                  <c:v>112</c:v>
                </c:pt>
                <c:pt idx="33">
                  <c:v>99</c:v>
                </c:pt>
                <c:pt idx="34">
                  <c:v>84</c:v>
                </c:pt>
                <c:pt idx="35">
                  <c:v>78</c:v>
                </c:pt>
                <c:pt idx="36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148416"/>
        <c:axId val="129149952"/>
      </c:barChart>
      <c:catAx>
        <c:axId val="12914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9149952"/>
        <c:crosses val="autoZero"/>
        <c:auto val="1"/>
        <c:lblAlgn val="ctr"/>
        <c:lblOffset val="100"/>
        <c:noMultiLvlLbl val="0"/>
      </c:catAx>
      <c:valAx>
        <c:axId val="12914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914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'Graph2-participations'!$S$1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'Graph2-participations'!$R$2:$R$7</c:f>
              <c:strCache>
                <c:ptCount val="6"/>
                <c:pt idx="0">
                  <c:v>BA</c:v>
                </c:pt>
                <c:pt idx="1">
                  <c:v>HR</c:v>
                </c:pt>
                <c:pt idx="2">
                  <c:v>MK</c:v>
                </c:pt>
                <c:pt idx="3">
                  <c:v>RS</c:v>
                </c:pt>
                <c:pt idx="4">
                  <c:v>SI</c:v>
                </c:pt>
                <c:pt idx="5">
                  <c:v>TR</c:v>
                </c:pt>
              </c:strCache>
            </c:strRef>
          </c:cat>
          <c:val>
            <c:numRef>
              <c:f>'Graph2-participations'!$S$2:$S$7</c:f>
              <c:numCache>
                <c:formatCode>General</c:formatCode>
                <c:ptCount val="6"/>
                <c:pt idx="0">
                  <c:v>28</c:v>
                </c:pt>
                <c:pt idx="1">
                  <c:v>166</c:v>
                </c:pt>
                <c:pt idx="2">
                  <c:v>114</c:v>
                </c:pt>
                <c:pt idx="3">
                  <c:v>259</c:v>
                </c:pt>
                <c:pt idx="4">
                  <c:v>276</c:v>
                </c:pt>
                <c:pt idx="5">
                  <c:v>309</c:v>
                </c:pt>
              </c:numCache>
            </c:numRef>
          </c:val>
        </c:ser>
        <c:ser>
          <c:idx val="1"/>
          <c:order val="1"/>
          <c:tx>
            <c:strRef>
              <c:f>'Graph2-participations'!$T$1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'Graph2-participations'!$R$2:$R$7</c:f>
              <c:strCache>
                <c:ptCount val="6"/>
                <c:pt idx="0">
                  <c:v>BA</c:v>
                </c:pt>
                <c:pt idx="1">
                  <c:v>HR</c:v>
                </c:pt>
                <c:pt idx="2">
                  <c:v>MK</c:v>
                </c:pt>
                <c:pt idx="3">
                  <c:v>RS</c:v>
                </c:pt>
                <c:pt idx="4">
                  <c:v>SI</c:v>
                </c:pt>
                <c:pt idx="5">
                  <c:v>TR</c:v>
                </c:pt>
              </c:strCache>
            </c:strRef>
          </c:cat>
          <c:val>
            <c:numRef>
              <c:f>'Graph2-participations'!$T$2:$T$7</c:f>
              <c:numCache>
                <c:formatCode>General</c:formatCode>
                <c:ptCount val="6"/>
                <c:pt idx="0">
                  <c:v>34</c:v>
                </c:pt>
                <c:pt idx="1">
                  <c:v>319</c:v>
                </c:pt>
                <c:pt idx="2">
                  <c:v>156</c:v>
                </c:pt>
                <c:pt idx="3">
                  <c:v>404</c:v>
                </c:pt>
                <c:pt idx="4">
                  <c:v>349</c:v>
                </c:pt>
                <c:pt idx="5">
                  <c:v>421</c:v>
                </c:pt>
              </c:numCache>
            </c:numRef>
          </c:val>
        </c:ser>
        <c:ser>
          <c:idx val="2"/>
          <c:order val="2"/>
          <c:tx>
            <c:strRef>
              <c:f>'Graph2-participations'!$U$1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'Graph2-participations'!$R$2:$R$7</c:f>
              <c:strCache>
                <c:ptCount val="6"/>
                <c:pt idx="0">
                  <c:v>BA</c:v>
                </c:pt>
                <c:pt idx="1">
                  <c:v>HR</c:v>
                </c:pt>
                <c:pt idx="2">
                  <c:v>MK</c:v>
                </c:pt>
                <c:pt idx="3">
                  <c:v>RS</c:v>
                </c:pt>
                <c:pt idx="4">
                  <c:v>SI</c:v>
                </c:pt>
                <c:pt idx="5">
                  <c:v>TR</c:v>
                </c:pt>
              </c:strCache>
            </c:strRef>
          </c:cat>
          <c:val>
            <c:numRef>
              <c:f>'Graph2-participations'!$U$2:$U$7</c:f>
              <c:numCache>
                <c:formatCode>General</c:formatCode>
                <c:ptCount val="6"/>
                <c:pt idx="0">
                  <c:v>88</c:v>
                </c:pt>
                <c:pt idx="1">
                  <c:v>526</c:v>
                </c:pt>
                <c:pt idx="2">
                  <c:v>254</c:v>
                </c:pt>
                <c:pt idx="3">
                  <c:v>656</c:v>
                </c:pt>
                <c:pt idx="4">
                  <c:v>527</c:v>
                </c:pt>
                <c:pt idx="5">
                  <c:v>611</c:v>
                </c:pt>
              </c:numCache>
            </c:numRef>
          </c:val>
        </c:ser>
        <c:ser>
          <c:idx val="3"/>
          <c:order val="3"/>
          <c:tx>
            <c:strRef>
              <c:f>'Graph2-participations'!$V$1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'Graph2-participations'!$R$2:$R$7</c:f>
              <c:strCache>
                <c:ptCount val="6"/>
                <c:pt idx="0">
                  <c:v>BA</c:v>
                </c:pt>
                <c:pt idx="1">
                  <c:v>HR</c:v>
                </c:pt>
                <c:pt idx="2">
                  <c:v>MK</c:v>
                </c:pt>
                <c:pt idx="3">
                  <c:v>RS</c:v>
                </c:pt>
                <c:pt idx="4">
                  <c:v>SI</c:v>
                </c:pt>
                <c:pt idx="5">
                  <c:v>TR</c:v>
                </c:pt>
              </c:strCache>
            </c:strRef>
          </c:cat>
          <c:val>
            <c:numRef>
              <c:f>'Graph2-participations'!$V$2:$V$7</c:f>
              <c:numCache>
                <c:formatCode>General</c:formatCode>
                <c:ptCount val="6"/>
                <c:pt idx="0">
                  <c:v>119</c:v>
                </c:pt>
                <c:pt idx="1">
                  <c:v>621</c:v>
                </c:pt>
                <c:pt idx="2">
                  <c:v>261</c:v>
                </c:pt>
                <c:pt idx="3">
                  <c:v>769</c:v>
                </c:pt>
                <c:pt idx="4">
                  <c:v>605</c:v>
                </c:pt>
                <c:pt idx="5">
                  <c:v>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167168"/>
        <c:axId val="130168704"/>
      </c:barChart>
      <c:catAx>
        <c:axId val="1301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0168704"/>
        <c:crosses val="autoZero"/>
        <c:auto val="1"/>
        <c:lblAlgn val="ctr"/>
        <c:lblOffset val="100"/>
        <c:noMultiLvlLbl val="0"/>
      </c:catAx>
      <c:valAx>
        <c:axId val="1301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016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algn="r" defTabSz="465574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F7E6A0F-EFA0-4EFC-A889-10870D64DCBE}" type="datetime1">
              <a:rPr lang="de-AT"/>
              <a:pPr>
                <a:defRPr/>
              </a:pPr>
              <a:t>08.06.2015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algn="r" defTabSz="465574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5D29E5-3883-44E5-8C06-6ACC677EF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algn="r" defTabSz="465574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0987B2-FB5D-4803-8E2E-5C2A8BB144AC}" type="datetime1">
              <a:rPr lang="de-AT"/>
              <a:pPr>
                <a:defRPr/>
              </a:pPr>
              <a:t>08.06.2015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8" rIns="88214" bIns="441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Click to edit Master text styles</a:t>
            </a:r>
          </a:p>
          <a:p>
            <a:pPr lvl="1"/>
            <a:r>
              <a:rPr lang="de-AT" noProof="0" smtClean="0"/>
              <a:t>Second level</a:t>
            </a:r>
          </a:p>
          <a:p>
            <a:pPr lvl="2"/>
            <a:r>
              <a:rPr lang="de-AT" noProof="0" smtClean="0"/>
              <a:t>Third level</a:t>
            </a:r>
          </a:p>
          <a:p>
            <a:pPr lvl="3"/>
            <a:r>
              <a:rPr lang="de-AT" noProof="0" smtClean="0"/>
              <a:t>Fourth level</a:t>
            </a:r>
          </a:p>
          <a:p>
            <a:pPr lvl="4"/>
            <a:r>
              <a:rPr lang="de-A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algn="r" defTabSz="465574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0B4E7B-A72B-4583-9D22-4F37FE7E8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B8F04-DA68-441D-A314-C615D38A0EE2}" type="slidenum">
              <a:rPr lang="en-US" sz="1300" smtClean="0"/>
              <a:pPr>
                <a:spcBef>
                  <a:spcPct val="0"/>
                </a:spcBef>
              </a:pPr>
              <a:t>1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33375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altLang="en-US" sz="1200" dirty="0" smtClean="0"/>
              <a:t>Basic</a:t>
            </a:r>
            <a:r>
              <a:rPr lang="en-GB" altLang="en-US" sz="1200" baseline="0" dirty="0" smtClean="0"/>
              <a:t> concept of the proposal was to clearly define the key principles and driving forces</a:t>
            </a:r>
          </a:p>
          <a:p>
            <a:pPr marL="0" indent="0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12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40 years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Bottom-Up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All Disciplines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High Quality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Networking of Excellence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Young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Enabling Early Career Researchers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Experienced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Networking scientists across all generations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Inclusive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Intergovernmental – Pan-European – All Participants (Public, NGOs, Private RTO, Industry, SMEs </a:t>
            </a:r>
            <a:r>
              <a:rPr lang="en-US" altLang="en-US" sz="1200" dirty="0" err="1" smtClean="0"/>
              <a:t>etc</a:t>
            </a:r>
            <a:r>
              <a:rPr lang="en-US" altLang="en-US" sz="1200" dirty="0" smtClean="0"/>
              <a:t>)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A la Carte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Researchers at any stage in their careers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Open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Global Cooperation – Near </a:t>
            </a:r>
            <a:r>
              <a:rPr lang="en-US" altLang="en-US" sz="1200" dirty="0" err="1" smtClean="0"/>
              <a:t>Neighbours</a:t>
            </a:r>
            <a:endParaRPr lang="en-US" altLang="en-US" sz="1200" dirty="0" smtClean="0"/>
          </a:p>
          <a:p>
            <a:pPr marL="342900" indent="-342900"/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F72CE4-2691-4D4F-BCFA-FE469D10416B}" type="slidenum">
              <a:rPr lang="en-GB" altLang="en-US" smtClean="0">
                <a:latin typeface="Calibri" panose="020F0502020204030204" pitchFamily="34" charset="0"/>
              </a:rPr>
              <a:pPr/>
              <a:t>15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0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en-GB" altLang="en-US" sz="2000" smtClean="0">
                <a:solidFill>
                  <a:srgbClr val="2A678B"/>
                </a:solidFill>
              </a:rPr>
              <a:t>Policy refers to a course or principle of action adopted or proposed by an organization or individual” online Oxford dictionary http://www.oxforddictionaries.com/definition/english/policy.</a:t>
            </a:r>
          </a:p>
          <a:p>
            <a:endParaRPr lang="fr-FR" altLang="en-US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AE8640-3E8E-4B10-9B4D-2B9A3026F150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40AAD9-9F5D-4510-B15C-67F4D9D17E38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8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1310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5D28AA-C4E2-4F8F-A6CF-7E3FDEE9886F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sz="13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0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160C57-E00E-4838-B2FB-F738DE95EA08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2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0E0C59-F357-4DC4-92A2-5BD84D1B8204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21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9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598F-127D-6046-993E-CF3177AF06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598F-127D-6046-993E-CF3177AF06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3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598F-127D-6046-993E-CF3177AF06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2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218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AC8C72-8B8E-410E-B151-2D3E035B9793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dirty="0" smtClean="0"/>
              <a:t>On basis of </a:t>
            </a:r>
            <a:r>
              <a:rPr lang="fr-FR" altLang="en-US" dirty="0" err="1" smtClean="0"/>
              <a:t>this</a:t>
            </a:r>
            <a:r>
              <a:rPr lang="fr-FR" altLang="en-US" dirty="0" smtClean="0"/>
              <a:t> mission </a:t>
            </a:r>
            <a:r>
              <a:rPr lang="fr-FR" altLang="en-US" dirty="0" err="1" smtClean="0"/>
              <a:t>statement</a:t>
            </a:r>
            <a:r>
              <a:rPr lang="fr-FR" altLang="en-US" dirty="0" smtClean="0"/>
              <a:t> COST has </a:t>
            </a:r>
            <a:r>
              <a:rPr lang="fr-FR" altLang="en-US" dirty="0" err="1" smtClean="0"/>
              <a:t>submitted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its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proposal</a:t>
            </a:r>
            <a:r>
              <a:rPr lang="fr-FR" altLang="en-US" dirty="0" smtClean="0"/>
              <a:t> to </a:t>
            </a:r>
            <a:r>
              <a:rPr lang="fr-FR" altLang="en-US" dirty="0" err="1" smtClean="0"/>
              <a:t>recieve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funding</a:t>
            </a:r>
            <a:r>
              <a:rPr lang="fr-FR" altLang="en-US" baseline="0" dirty="0" smtClean="0"/>
              <a:t> for H2020</a:t>
            </a:r>
          </a:p>
          <a:p>
            <a:r>
              <a:rPr lang="fr-FR" altLang="en-US" baseline="0" dirty="0" err="1" smtClean="0"/>
              <a:t>Proposal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postiveley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evaluated</a:t>
            </a:r>
            <a:endParaRPr lang="fr-FR" altLang="en-US" baseline="0" dirty="0" smtClean="0"/>
          </a:p>
          <a:p>
            <a:r>
              <a:rPr lang="fr-FR" altLang="en-US" baseline="0" dirty="0" smtClean="0"/>
              <a:t>Set of </a:t>
            </a:r>
            <a:r>
              <a:rPr lang="fr-FR" altLang="en-US" baseline="0" dirty="0" err="1" smtClean="0"/>
              <a:t>agreements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signed</a:t>
            </a:r>
            <a:endParaRPr lang="fr-FR" altLang="en-US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17F0A7-B1CD-4949-B544-7FD3F91B8046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92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3277DB-F74F-4B8B-A2F5-EAA4FE170629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18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D9EEE-6E82-4EBB-83C2-6D6B1502F847}" type="slidenum">
              <a:rPr lang="en-GB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28</a:t>
            </a:fld>
            <a:endParaRPr lang="en-GB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77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138A-7881-4A9A-A6EE-A5883B1DC67D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2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57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E291FF-508B-49D0-A266-2CE6545B35B6}" type="slidenum">
              <a:rPr lang="en-US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29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138A-7881-4A9A-A6EE-A5883B1DC67D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5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83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93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3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138A-7881-4A9A-A6EE-A5883B1DC67D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43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598F-127D-6046-993E-CF3177AF068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8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495CA1-B8FF-43A9-8E1B-7CDA348B8153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71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48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Peer review is based on the scientific</a:t>
            </a:r>
            <a:r>
              <a:rPr lang="en-GB" baseline="0" dirty="0" smtClean="0"/>
              <a:t> field and subfield that the proposer has identified for his/her proposal, evaluators will be allocated to the proposal based on this information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1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5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37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138A-7881-4A9A-A6EE-A5883B1DC67D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28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E3096F-CF29-4B5B-91FD-8929BDB58D60}" type="slidenum">
              <a:rPr lang="en-US" smtClean="0">
                <a:latin typeface="Calibri" panose="020F0502020204030204" pitchFamily="34" charset="0"/>
              </a:rPr>
              <a:pPr/>
              <a:t>45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2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36 COST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Countries</a:t>
            </a:r>
            <a:r>
              <a:rPr lang="es-ES_tradnl" dirty="0" smtClean="0"/>
              <a:t>, </a:t>
            </a:r>
            <a:r>
              <a:rPr lang="es-ES_tradnl" dirty="0" err="1" smtClean="0"/>
              <a:t>including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now</a:t>
            </a:r>
            <a:r>
              <a:rPr lang="es-ES_tradnl" baseline="0" dirty="0" smtClean="0"/>
              <a:t> Montenegro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2244F-E1A8-457A-9EBF-2BC15FB8AFA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8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Contrary</a:t>
            </a:r>
            <a:r>
              <a:rPr lang="en-GB" baseline="0" dirty="0" smtClean="0"/>
              <a:t> to the FP7 period when COST had a grant agreement for the total duration of FP7 with obligatory annual amendments, </a:t>
            </a:r>
          </a:p>
          <a:p>
            <a:r>
              <a:rPr lang="en-GB" baseline="0" dirty="0" smtClean="0"/>
              <a:t>For H2020 the COST Association has secured its funding via a 2 level sets of agreements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main characteristics of the agreements are shown on this slide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the following slides the CNC related points will be highlighted. First the FPA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2244F-E1A8-457A-9EBF-2BC15FB8AFA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9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1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 defTabSz="481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 defTabSz="481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 defTabSz="481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 defTabSz="481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69F7B0-CF01-4E56-A800-A2A56BD07B69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1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altLang="en-US" sz="1200" dirty="0" smtClean="0"/>
              <a:t>Basic</a:t>
            </a:r>
            <a:r>
              <a:rPr lang="en-GB" altLang="en-US" sz="1200" baseline="0" dirty="0" smtClean="0"/>
              <a:t> concept of the proposal was to clearly define the key principles and driving forces</a:t>
            </a:r>
          </a:p>
          <a:p>
            <a:pPr marL="0" indent="0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12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40 years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Bottom-Up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All Disciplines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High Quality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Networking of Excellence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Young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Enabling Early Career Researchers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Experienced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Networking scientists across all generations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Inclusive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Intergovernmental – Pan-European – All Participants (Public, NGOs, Private RTO, Industry, SMEs </a:t>
            </a:r>
            <a:r>
              <a:rPr lang="en-US" altLang="en-US" sz="1200" dirty="0" err="1" smtClean="0"/>
              <a:t>etc</a:t>
            </a:r>
            <a:r>
              <a:rPr lang="en-US" altLang="en-US" sz="1200" dirty="0" smtClean="0"/>
              <a:t>)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A la Carte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Researchers at any stage in their careers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Open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Global Cooperation – Near </a:t>
            </a:r>
            <a:r>
              <a:rPr lang="en-US" altLang="en-US" sz="1200" dirty="0" err="1" smtClean="0"/>
              <a:t>Neighbours</a:t>
            </a:r>
            <a:endParaRPr lang="en-US" altLang="en-US" sz="1200" dirty="0" smtClean="0"/>
          </a:p>
          <a:p>
            <a:pPr marL="342900" indent="-342900"/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F72CE4-2691-4D4F-BCFA-FE469D10416B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4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Montenegro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included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list</a:t>
            </a:r>
            <a:r>
              <a:rPr lang="es-ES_tradnl" baseline="0" dirty="0" smtClean="0"/>
              <a:t> as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just</a:t>
            </a:r>
            <a:r>
              <a:rPr lang="es-ES_tradnl" baseline="0" dirty="0" smtClean="0"/>
              <a:t> a new </a:t>
            </a:r>
            <a:r>
              <a:rPr lang="es-ES_tradnl" baseline="0" dirty="0" err="1" smtClean="0"/>
              <a:t>member</a:t>
            </a:r>
            <a:r>
              <a:rPr lang="es-ES_tradnl" baseline="0" dirty="0" smtClean="0"/>
              <a:t>. FYI Montenegro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currently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participating</a:t>
            </a:r>
            <a:r>
              <a:rPr lang="es-ES_tradnl" baseline="0" dirty="0" smtClean="0"/>
              <a:t> in 14 COST </a:t>
            </a:r>
            <a:r>
              <a:rPr lang="es-ES_tradnl" baseline="0" dirty="0" err="1" smtClean="0"/>
              <a:t>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B4E7B-A72B-4583-9D22-4F37FE7E86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Montenegro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included</a:t>
            </a:r>
            <a:r>
              <a:rPr lang="es-ES_tradnl" dirty="0" smtClean="0"/>
              <a:t>. ME </a:t>
            </a:r>
            <a:r>
              <a:rPr lang="es-ES_tradnl" dirty="0" err="1" smtClean="0"/>
              <a:t>joined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COST Association as a Full </a:t>
            </a:r>
            <a:r>
              <a:rPr lang="es-ES_tradnl" baseline="0" dirty="0" err="1" smtClean="0"/>
              <a:t>member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194th C SO meeting </a:t>
            </a:r>
            <a:r>
              <a:rPr lang="es-ES_tradnl" baseline="0" dirty="0" err="1" smtClean="0"/>
              <a:t>which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took</a:t>
            </a:r>
            <a:r>
              <a:rPr lang="es-ES_tradnl" baseline="0" dirty="0" smtClean="0"/>
              <a:t> place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12-13 </a:t>
            </a:r>
            <a:r>
              <a:rPr lang="es-ES_tradnl" baseline="0" dirty="0" err="1" smtClean="0"/>
              <a:t>May</a:t>
            </a:r>
            <a:r>
              <a:rPr lang="es-ES_tradnl" baseline="0" dirty="0" smtClean="0"/>
              <a:t> 2015. ME </a:t>
            </a:r>
            <a:r>
              <a:rPr lang="es-ES_tradnl" baseline="0" dirty="0" err="1" smtClean="0"/>
              <a:t>participates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today</a:t>
            </a:r>
            <a:r>
              <a:rPr lang="es-ES_tradnl" baseline="0" dirty="0" smtClean="0"/>
              <a:t> in 14 COST </a:t>
            </a:r>
            <a:r>
              <a:rPr lang="es-ES_tradnl" baseline="0" dirty="0" err="1" smtClean="0"/>
              <a:t>Actions</a:t>
            </a:r>
            <a:r>
              <a:rPr lang="es-ES_tradnl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B4E7B-A72B-4583-9D22-4F37FE7E86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emf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emf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emf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7.emf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emf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emf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emf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emf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emf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7.emf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.emf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7.emf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emf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7.emf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emf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7.emf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emf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7.emf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emf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7.emf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emf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7.emf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.emf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emf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7.emf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.emf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.emf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7.emf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emf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7.emf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7.emf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7.emf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4.emf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7.emf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em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3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2323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1050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6" y="370024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0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7F20C3-8F12-4002-9295-A3D0DFF447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2548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8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1824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163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99842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24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34F3A9-6AA3-4B82-8F13-461E22A2B56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634595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7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9844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0A264E-BA43-4EAD-A0E5-948381FC56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763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990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4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47424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993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470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43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544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39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399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35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3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15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4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6" y="370024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0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046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54E942-AECD-41D5-969D-090454F1CBE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010482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3BE246-CBB1-4AFC-B347-41822B16AD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73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376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46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263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27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42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23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13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8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691169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18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770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332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671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54E942-AECD-41D5-969D-090454F1CBE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233126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3BE246-CBB1-4AFC-B347-41822B16AD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223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688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545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520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19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255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395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764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709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80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616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695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320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54E942-AECD-41D5-969D-090454F1CBE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145574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3BE246-CBB1-4AFC-B347-41822B16AD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25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6428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44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345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8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441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997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614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244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713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68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4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77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77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4461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195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374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54E942-AECD-41D5-969D-090454F1CBE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556110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1921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7745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44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35082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43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73686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27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55D4EF54-FB1D-4A16-A305-7B8C5CA50C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5200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3983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4078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616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9598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3668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3067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0067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645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3833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27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6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54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8DCA4CFC-2EB7-4F79-BE21-3B4246CBB9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3891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DF8D3-C9F8-45DC-B467-7BCF20806296}" type="slidenum">
              <a:rPr lang="de-DE" altLang="en-US" smtClean="0">
                <a:latin typeface="Arial"/>
              </a:rPr>
              <a:pPr>
                <a:defRPr/>
              </a:pPr>
              <a:t>‹#›</a:t>
            </a:fld>
            <a:endParaRPr lang="de-DE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573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0176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80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57950"/>
            <a:ext cx="9144000" cy="400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Title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Subtitle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                  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Dr</a:t>
            </a:r>
            <a:r>
              <a:rPr lang="de-AT" dirty="0" smtClean="0"/>
              <a:t> John Smith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Eventname, Location, 18 March 2011</a:t>
            </a:r>
          </a:p>
        </p:txBody>
      </p:sp>
    </p:spTree>
    <p:extLst>
      <p:ext uri="{BB962C8B-B14F-4D97-AF65-F5344CB8AC3E}">
        <p14:creationId xmlns:p14="http://schemas.microsoft.com/office/powerpoint/2010/main" val="15195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671783" y="154153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9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5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 userDrawn="1">
            <p:extLst/>
          </p:nvPr>
        </p:nvGraphicFramePr>
        <p:xfrm>
          <a:off x="1282702" y="1676749"/>
          <a:ext cx="694073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393"/>
                <a:gridCol w="1948337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Copy this table from the slide master to 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34pt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4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3" y="34449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8163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8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1131" y="1795519"/>
            <a:ext cx="3162300" cy="2991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7817" y="1813491"/>
            <a:ext cx="3810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0026" y="4275406"/>
            <a:ext cx="381000" cy="952500"/>
          </a:xfrm>
          <a:prstGeom prst="rect">
            <a:avLst/>
          </a:prstGeom>
        </p:spPr>
      </p:pic>
      <p:sp>
        <p:nvSpPr>
          <p:cNvPr id="6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Copy the beside box from the slide master to </a:t>
            </a:r>
            <a:r>
              <a:rPr lang="en-US" smtClean="0"/>
              <a:t>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255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80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COST Office</a:t>
            </a:r>
          </a:p>
          <a:p>
            <a:pPr lvl="0"/>
            <a:r>
              <a:rPr lang="en-US" dirty="0" smtClean="0"/>
              <a:t>Avenue Louise 149</a:t>
            </a:r>
          </a:p>
          <a:p>
            <a:pPr lvl="0"/>
            <a:r>
              <a:rPr lang="en-US" dirty="0" smtClean="0"/>
              <a:t>1050 Brussels, Belgium</a:t>
            </a:r>
          </a:p>
          <a:p>
            <a:pPr lvl="0"/>
            <a:r>
              <a:rPr lang="en-US" dirty="0" smtClean="0"/>
              <a:t>T: +32 (0)2 533 3800</a:t>
            </a:r>
          </a:p>
          <a:p>
            <a:pPr lvl="0"/>
            <a:r>
              <a:rPr lang="en-US" dirty="0" smtClean="0"/>
              <a:t>F: +32 (0)2 533 3890</a:t>
            </a:r>
          </a:p>
          <a:p>
            <a:pPr lvl="0"/>
            <a:r>
              <a:rPr lang="en-US" dirty="0" err="1" smtClean="0"/>
              <a:t>office@cost.eu</a:t>
            </a:r>
            <a:endParaRPr lang="de-AT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2297" y="3061289"/>
            <a:ext cx="45719" cy="268218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www.cost.eu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9678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35D905-EC8D-43BE-A80D-92B1466EFA4C}" type="slidenum">
              <a:rPr lang="de-DE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85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30500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A1FF0C-1CD5-4DB1-84ED-FD0F17242A8D}" type="slidenum">
              <a:rPr lang="de-DE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60374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448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80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139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8C182CAA-5E4F-4050-9E38-A9B3D90718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225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9869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1298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514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463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57526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1238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9787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6634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429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4" y="428063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1D72A234-42AF-40CF-B9FC-9CC4B13AA4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1570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4980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488289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7252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DF8D3-C9F8-45DC-B467-7BCF20806296}" type="slidenum">
              <a:rPr lang="de-DE" altLang="en-US" smtClean="0">
                <a:latin typeface="Arial"/>
              </a:rPr>
              <a:pPr>
                <a:defRPr/>
              </a:pPr>
              <a:t>‹#›</a:t>
            </a:fld>
            <a:endParaRPr lang="de-DE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9588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57467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23490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55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983990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6816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12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2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2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2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C6B70EBF-8AE2-4C58-9A2A-ECA4964D46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110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12259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6276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3454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0006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0578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93547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8455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28183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043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DF8D3-C9F8-45DC-B467-7BCF20806296}" type="slidenum">
              <a:rPr lang="de-DE" altLang="en-US" smtClean="0">
                <a:latin typeface="Arial"/>
              </a:rPr>
              <a:pPr>
                <a:defRPr/>
              </a:pPr>
              <a:t>‹#›</a:t>
            </a:fld>
            <a:endParaRPr lang="de-DE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49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02C62109-4EDF-42DB-B813-9433ACC299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1407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25633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641889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31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414602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1612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82281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51971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79141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5921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779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9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C1116D34-D20E-40ED-B0EF-8CECEDC628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9850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2650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900646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0191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195399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8599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DF8D3-C9F8-45DC-B467-7BCF20806296}" type="slidenum">
              <a:rPr lang="de-DE" altLang="en-US" smtClean="0">
                <a:latin typeface="Arial"/>
              </a:rPr>
              <a:pPr>
                <a:defRPr/>
              </a:pPr>
              <a:t>‹#›</a:t>
            </a:fld>
            <a:endParaRPr lang="de-DE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32280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14990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447823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88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7305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21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70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BA7B69BC-A301-4BA2-8A5D-CE979C7D7F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6202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81858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23624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1738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9821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0882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06871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89598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364310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89887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15290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A00A1354-4F55-492F-8622-CEB5ACBD28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5593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9674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DF8D3-C9F8-45DC-B467-7BCF20806296}" type="slidenum">
              <a:rPr lang="de-DE" altLang="en-US" smtClean="0">
                <a:latin typeface="Arial"/>
              </a:rPr>
              <a:pPr>
                <a:defRPr/>
              </a:pPr>
              <a:t>‹#›</a:t>
            </a:fld>
            <a:endParaRPr lang="de-DE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20847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2832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78265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8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527941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19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801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232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3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750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23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5134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945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969557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83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167918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9586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363780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6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859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5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5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21" y="370025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5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695D1A82-568C-4185-A48F-A43B3990BB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7069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6577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1485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9110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0609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518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694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5762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462788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1823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6571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9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62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994815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6746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573043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736910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9308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954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3296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496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933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0" y="34448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9736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9598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02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16200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527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7644551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927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745876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7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567916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92151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17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20D654C8-0FEA-41FA-9615-2D8BD2DA7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549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55757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69000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89801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7802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52491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383734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9139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372324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953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DF8D3-C9F8-45DC-B467-7BCF20806296}" type="slidenum">
              <a:rPr lang="de-DE" altLang="en-US" smtClean="0">
                <a:latin typeface="Arial"/>
              </a:rPr>
              <a:pPr>
                <a:defRPr/>
              </a:pPr>
              <a:t>‹#›</a:t>
            </a:fld>
            <a:endParaRPr lang="de-DE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666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C36CD45E-FD7F-46F8-8D18-CFE135A19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7213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81975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034119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5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514706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374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351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4048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1917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8620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41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38B5938E-F827-4243-8EE2-AC789BAE1B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8821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9633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496236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8013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2867996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9012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826172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583121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2950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85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2pPr>
            <a:lvl3pPr marL="1055103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3pPr>
            <a:lvl4pPr marL="1477145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4pPr>
            <a:lvl5pPr marL="1899186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4083" eaLnBrk="1" hangingPunct="1">
              <a:defRPr sz="1108">
                <a:solidFill>
                  <a:srgbClr val="898989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08AA398F-5AFA-429E-AE41-199904B6C9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71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7956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1143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00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1790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674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890879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236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2852699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8560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5670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77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77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1864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7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414532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2890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812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617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6719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437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7501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387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8797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284A1E46-D77A-476A-A40F-F473670A47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5073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373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721695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3104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146953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861776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772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9253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7877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63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6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54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6C738A71-CD63-4A1D-A045-044C77C18A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39692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8786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9278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712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544664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88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1326979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216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21757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D4A7F41-4FD0-4446-9625-47028643693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6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79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3" y="34449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08805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C277045-9763-4EA7-B1FB-BD749ABD27A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7515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FD4895-21EE-4A77-9505-177CD4EA728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5435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0992490-0606-451C-817A-04D26E1187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35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B0AC6F-9F43-420A-84E2-881812C921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9616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0F30F4F-68A6-48CF-B444-98F8D021FF3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8334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6222317-A5B4-4ADF-8C52-18B1033B420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1411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400299B-4251-4BB8-AFFC-438F797E4E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4704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43794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C30A0F7-9CB4-4D1F-9CB1-8FAE7B26753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719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4969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139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7E730454-3214-4F0A-ABB1-29238D3E24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64820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3140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94920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3BE246-CBB1-4AFC-B347-41822B16AD4B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23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073642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6A4AD6-1A98-4073-88DC-758B8EBF72E2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53951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5CCAB4-0588-48C5-BDAE-DDD6B02726A1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71614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4A99E0-2C27-42A4-A39A-68CEF0088DD4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58687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5CBBD-13B6-4771-B338-36969A2A133A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29132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076297-A099-4BD1-96D3-6BD5B5871D64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53151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647697-E7A9-4719-B64A-4863CE5CCC00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07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222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4" y="428063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E231AB64-D6C2-4581-B47E-EA1E940A6D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059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7F6186-28E8-4864-9FD3-B14003423921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49740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155916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D61405-A582-49F7-8D12-45DC6AFF1995}" type="slidenum">
              <a:rPr lang="de-DE">
                <a:latin typeface="Arial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de-DE"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48145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527933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99844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15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42643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95545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8834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06300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69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2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2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2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89AC6370-BB8E-4235-ADD7-6800D3E3A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9336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184166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9761-CF0B-477C-A241-8255048E385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318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26993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52511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45292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94674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80722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E32DA-8C27-4205-9C1C-07F75A604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71567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28356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6CE42B-64DA-4CF4-A728-3B371A265E0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661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3CB52B76-B8EB-43B0-A940-313F7EA3EB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04938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421700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2471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DF8D3-C9F8-45DC-B467-7BCF20806296}" type="slidenum">
              <a:rPr lang="de-DE" altLang="en-US" smtClean="0">
                <a:latin typeface="Arial"/>
              </a:rPr>
              <a:pPr>
                <a:defRPr/>
              </a:pPr>
              <a:t>‹#›</a:t>
            </a:fld>
            <a:endParaRPr lang="de-DE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46953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69051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9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5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 kern="1200" spc="-38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8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kern="1200" spc="-38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89375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3pPr>
            <a:lvl4pPr marL="12001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5F5947-7714-40B7-92A8-BF8676A89B88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125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1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1" y="344490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921503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5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5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E65EBF-2BCE-4CF4-BA06-02D5C3BC37B0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89616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0" y="4280625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B0FE5B-F278-47FE-B0C1-BD9E930B688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16340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019932-A5AE-4D89-B549-0E015C5AF06E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353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9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7DA0E69B-E57D-4057-9966-B7C4104DBE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79461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8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94BC03-79AC-4454-88ED-2E2A94DF2B4F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90520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5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1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8" y="4266695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5718A1-C710-4EF9-8642-6636D5B960CC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11172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7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9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DC2122-D8C4-4F89-B3AD-83797AA71E59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03502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5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E71C79-6E3C-4D4A-8A7B-1B25FC5FFBBD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03477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5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7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9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171999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7" y="1676751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1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7" y="3700242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1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2"/>
                </a:solidFill>
              </a:defRPr>
            </a:lvl1pPr>
            <a:lvl2pPr>
              <a:defRPr sz="2550">
                <a:solidFill>
                  <a:schemeClr val="accent2"/>
                </a:solidFill>
              </a:defRPr>
            </a:lvl2pPr>
            <a:lvl3pPr marL="1093500">
              <a:defRPr sz="255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2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A81B14-317A-423E-A5AE-2F47228912CA}" type="slidenum">
              <a:rPr lang="de-DE" smtClean="0">
                <a:latin typeface="Arial"/>
              </a:rPr>
              <a:pPr>
                <a:defRPr/>
              </a:pPr>
              <a:t>‹#›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35458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5" y="3710089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2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5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939460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2008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50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21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70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DCD90A3A-5A23-4B6D-88C6-858477514A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71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AD712230-3584-4F9B-8D8C-0C0E8C65DC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384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069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5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5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21" y="370025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5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4EA339D2-9B1A-40DB-967E-8AB80448B0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828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9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62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039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5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699" y="428062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0ACB99-FD29-4C05-ACA3-F58733DD18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332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C468B360-3755-4897-AB21-234E3E2A6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07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B6493B4D-9724-4877-A82A-C7F5A53EB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8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A54BBD9D-04D3-435A-9E8A-8F70B5202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64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2pPr>
            <a:lvl3pPr marL="1055103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3pPr>
            <a:lvl4pPr marL="1477145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4pPr>
            <a:lvl5pPr marL="1899186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4083" eaLnBrk="1" hangingPunct="1">
              <a:defRPr sz="1108">
                <a:solidFill>
                  <a:srgbClr val="898989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4C4C2B86-4AC3-4574-AEB0-54CE718832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897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77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77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711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2879BDDD-4DE6-4CFE-B4F8-01AD44449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390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6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54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7C54D7CC-ED43-4CA7-B1B3-B4DD9E347E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433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3" y="34449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324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139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37DAC4AE-41C8-4B93-8B4D-4CEE8CE02E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810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4" y="428063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3DA31C59-2C43-4531-BAFF-840901D0F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1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76B74-7E19-482F-B44D-711BC7E4AF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858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2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2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2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9D358DD5-EA98-4C92-BE63-FA98921C5C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858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8F90BF8C-E5C0-4EA5-8FF4-7DEF8BF399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99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9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F4EFC233-F425-47A7-8725-08BEE292B9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425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21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70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9EC0110A-220E-4BFF-BC11-32D14E13C9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679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B4B56F04-9BE6-4443-A233-61B846CCAB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651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80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5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5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21" y="370025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5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44083" eaLnBrk="1" hangingPunct="1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D9E51193-01D7-4F3F-B887-7DA7CEA67E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149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9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62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4887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6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DFC213F8-07EF-4025-B269-3A434A528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6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0839E5-227D-40B3-9001-74289DBB21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101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2D4801A8-5E58-4BA7-9714-A462B0B8D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11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/>
          <a:lstStyle>
            <a:lvl1pPr algn="ctr" defTabSz="844083" eaLnBrk="1" hangingPunct="1">
              <a:defRPr sz="1292">
                <a:solidFill>
                  <a:srgbClr val="1F5C9F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IC1001 Kick-Off Meeting - </a:t>
            </a:r>
            <a:fld id="{2C22E32E-34CA-4557-B6DA-2A5C0D42B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816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2pPr>
            <a:lvl3pPr marL="1055103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3pPr>
            <a:lvl4pPr marL="1477145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4pPr>
            <a:lvl5pPr marL="1899186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4083" eaLnBrk="1" hangingPunct="1">
              <a:defRPr sz="1108">
                <a:solidFill>
                  <a:srgbClr val="898989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9C9A110B-5C79-411F-9863-8FAB99D02E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45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0857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99B69E-405E-455A-8D18-4B11A8DB03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662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0" y="34448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13574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2F218E-1C7E-484D-A162-31CC66ACF0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39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699" y="428062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1AD9D2-C5C2-451E-BCC1-8307FF0A7C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55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EE5A98-87B8-4908-AF38-1D340CD6EF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286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50C627-5084-40AC-9B24-154A7D1FD1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7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4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BFE78-1390-4C96-957C-CA5C99ACC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26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4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4823DB-A88E-410C-902A-10681527F1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237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6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8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3F9765-FFEA-4467-8F80-522EB3088A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012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3DFF18-508F-4C44-839B-71E403378C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43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94243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6" y="370024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0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365879-F776-453D-A1BD-595E83687F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666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8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  <a:p>
            <a:pPr lvl="1"/>
            <a:r>
              <a:rPr lang="en-US" dirty="0" err="1" smtClean="0"/>
              <a:t>Deuxième niveau</a:t>
            </a:r>
          </a:p>
          <a:p>
            <a:pPr lvl="2"/>
            <a:r>
              <a:rPr lang="en-US" dirty="0" err="1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88324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116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99842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62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B24984-D482-4179-BA28-F997852909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9216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18D7A-4E13-4951-8072-2FD7AC4642B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6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8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C6B25-AE40-4AC5-9C3B-465C2B0C23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641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8124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E33A45-9072-40FD-8860-E6B99E1AEA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9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0" y="34448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6436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4A0576-6685-4A1C-BFC0-84B8EA2BC3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088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699" y="428062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65D52F-CF24-4038-B9C8-371A0C79B9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610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7FCA72-DACB-4A06-9C68-BF9DEA0DAD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505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17E693-0059-4704-AE68-568C35EA72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362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4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7F5317-D7F5-485B-8885-C953E8448E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955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6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8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18E3C8-96A2-4ED1-A7A7-0A197B7ADF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333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236CA4-CA0A-44FA-A18B-CC7547BF48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48.xml"/><Relationship Id="rId16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6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9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slideLayout" Target="../slideLayouts/slideLayout34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slideLayout" Target="../slideLayouts/slideLayout3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13" Type="http://schemas.openxmlformats.org/officeDocument/2006/relationships/slideLayout" Target="../slideLayouts/slideLayout403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slideLayout" Target="../slideLayouts/slideLayout402.xml"/><Relationship Id="rId17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2.xml"/><Relationship Id="rId16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95.xml"/><Relationship Id="rId1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Relationship Id="rId14" Type="http://schemas.openxmlformats.org/officeDocument/2006/relationships/slideLayout" Target="../slideLayouts/slideLayout4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17" Type="http://schemas.openxmlformats.org/officeDocument/2006/relationships/theme" Target="../theme/theme27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13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30.xml"/><Relationship Id="rId12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25.xml"/><Relationship Id="rId16" Type="http://schemas.openxmlformats.org/officeDocument/2006/relationships/theme" Target="../theme/theme28.xml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Relationship Id="rId14" Type="http://schemas.openxmlformats.org/officeDocument/2006/relationships/slideLayout" Target="../slideLayouts/slideLayout4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622" r:id="rId1"/>
    <p:sldLayoutId id="2147487623" r:id="rId2"/>
    <p:sldLayoutId id="2147487624" r:id="rId3"/>
    <p:sldLayoutId id="2147487625" r:id="rId4"/>
    <p:sldLayoutId id="2147487626" r:id="rId5"/>
    <p:sldLayoutId id="2147487627" r:id="rId6"/>
    <p:sldLayoutId id="2147487628" r:id="rId7"/>
    <p:sldLayoutId id="2147487629" r:id="rId8"/>
    <p:sldLayoutId id="2147487630" r:id="rId9"/>
    <p:sldLayoutId id="2147487631" r:id="rId10"/>
    <p:sldLayoutId id="2147487632" r:id="rId11"/>
    <p:sldLayoutId id="2147487633" r:id="rId12"/>
    <p:sldLayoutId id="2147487634" r:id="rId13"/>
    <p:sldLayoutId id="2147487618" r:id="rId14"/>
    <p:sldLayoutId id="214748848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08/06/2015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955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03" r:id="rId1"/>
    <p:sldLayoutId id="2147488004" r:id="rId2"/>
    <p:sldLayoutId id="2147488005" r:id="rId3"/>
    <p:sldLayoutId id="2147488006" r:id="rId4"/>
    <p:sldLayoutId id="2147488007" r:id="rId5"/>
    <p:sldLayoutId id="2147488008" r:id="rId6"/>
    <p:sldLayoutId id="2147488009" r:id="rId7"/>
    <p:sldLayoutId id="2147488010" r:id="rId8"/>
    <p:sldLayoutId id="2147488011" r:id="rId9"/>
    <p:sldLayoutId id="2147488012" r:id="rId10"/>
    <p:sldLayoutId id="2147488013" r:id="rId11"/>
    <p:sldLayoutId id="2147488014" r:id="rId12"/>
    <p:sldLayoutId id="2147488015" r:id="rId13"/>
    <p:sldLayoutId id="2147488479" r:id="rId14"/>
    <p:sldLayoutId id="2147488481" r:id="rId15"/>
    <p:sldLayoutId id="214748848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91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1" r:id="rId1"/>
    <p:sldLayoutId id="2147488172" r:id="rId2"/>
    <p:sldLayoutId id="2147488173" r:id="rId3"/>
    <p:sldLayoutId id="2147488174" r:id="rId4"/>
    <p:sldLayoutId id="2147488175" r:id="rId5"/>
    <p:sldLayoutId id="2147488176" r:id="rId6"/>
    <p:sldLayoutId id="2147488177" r:id="rId7"/>
    <p:sldLayoutId id="2147488178" r:id="rId8"/>
    <p:sldLayoutId id="2147488179" r:id="rId9"/>
    <p:sldLayoutId id="2147488180" r:id="rId10"/>
    <p:sldLayoutId id="2147488181" r:id="rId11"/>
    <p:sldLayoutId id="2147488182" r:id="rId12"/>
    <p:sldLayoutId id="2147488183" r:id="rId13"/>
    <p:sldLayoutId id="2147488184" r:id="rId14"/>
    <p:sldLayoutId id="2147488185" r:id="rId15"/>
    <p:sldLayoutId id="214748818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8" r:id="rId1"/>
    <p:sldLayoutId id="2147488189" r:id="rId2"/>
    <p:sldLayoutId id="2147488190" r:id="rId3"/>
    <p:sldLayoutId id="2147488191" r:id="rId4"/>
    <p:sldLayoutId id="2147488192" r:id="rId5"/>
    <p:sldLayoutId id="2147488193" r:id="rId6"/>
    <p:sldLayoutId id="2147488194" r:id="rId7"/>
    <p:sldLayoutId id="2147488195" r:id="rId8"/>
    <p:sldLayoutId id="2147488196" r:id="rId9"/>
    <p:sldLayoutId id="2147488197" r:id="rId10"/>
    <p:sldLayoutId id="2147488198" r:id="rId11"/>
    <p:sldLayoutId id="2147488199" r:id="rId12"/>
    <p:sldLayoutId id="2147488200" r:id="rId13"/>
    <p:sldLayoutId id="2147488201" r:id="rId14"/>
    <p:sldLayoutId id="2147488202" r:id="rId15"/>
    <p:sldLayoutId id="2147488203" r:id="rId16"/>
    <p:sldLayoutId id="2147488204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wipe/>
      </p:transition>
    </mc:Choice>
    <mc:Fallback xmlns="">
      <p:transition spd="slow" advClick="0" advTm="3000">
        <p:wipe/>
      </p:transition>
    </mc:Fallback>
  </mc:AlternateConten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06" r:id="rId1"/>
    <p:sldLayoutId id="2147488207" r:id="rId2"/>
    <p:sldLayoutId id="2147488208" r:id="rId3"/>
    <p:sldLayoutId id="2147488209" r:id="rId4"/>
    <p:sldLayoutId id="2147488210" r:id="rId5"/>
    <p:sldLayoutId id="2147488211" r:id="rId6"/>
    <p:sldLayoutId id="2147488212" r:id="rId7"/>
    <p:sldLayoutId id="2147488213" r:id="rId8"/>
    <p:sldLayoutId id="2147488214" r:id="rId9"/>
    <p:sldLayoutId id="2147488215" r:id="rId10"/>
    <p:sldLayoutId id="2147488216" r:id="rId11"/>
    <p:sldLayoutId id="2147488217" r:id="rId12"/>
    <p:sldLayoutId id="2147488218" r:id="rId13"/>
    <p:sldLayoutId id="2147488219" r:id="rId14"/>
    <p:sldLayoutId id="2147488220" r:id="rId15"/>
    <p:sldLayoutId id="214748822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7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1" r:id="rId1"/>
    <p:sldLayoutId id="2147488242" r:id="rId2"/>
    <p:sldLayoutId id="2147488243" r:id="rId3"/>
    <p:sldLayoutId id="2147488244" r:id="rId4"/>
    <p:sldLayoutId id="2147488245" r:id="rId5"/>
    <p:sldLayoutId id="2147488246" r:id="rId6"/>
    <p:sldLayoutId id="2147488247" r:id="rId7"/>
    <p:sldLayoutId id="2147488248" r:id="rId8"/>
    <p:sldLayoutId id="2147488249" r:id="rId9"/>
    <p:sldLayoutId id="2147488250" r:id="rId10"/>
    <p:sldLayoutId id="2147488251" r:id="rId11"/>
    <p:sldLayoutId id="2147488252" r:id="rId12"/>
    <p:sldLayoutId id="2147488253" r:id="rId13"/>
    <p:sldLayoutId id="2147488254" r:id="rId14"/>
    <p:sldLayoutId id="2147488255" r:id="rId15"/>
    <p:sldLayoutId id="214748825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58" r:id="rId1"/>
    <p:sldLayoutId id="2147488259" r:id="rId2"/>
    <p:sldLayoutId id="2147488260" r:id="rId3"/>
    <p:sldLayoutId id="2147488261" r:id="rId4"/>
    <p:sldLayoutId id="2147488262" r:id="rId5"/>
    <p:sldLayoutId id="2147488263" r:id="rId6"/>
    <p:sldLayoutId id="2147488264" r:id="rId7"/>
    <p:sldLayoutId id="2147488265" r:id="rId8"/>
    <p:sldLayoutId id="2147488266" r:id="rId9"/>
    <p:sldLayoutId id="2147488267" r:id="rId10"/>
    <p:sldLayoutId id="2147488268" r:id="rId11"/>
    <p:sldLayoutId id="2147488269" r:id="rId12"/>
    <p:sldLayoutId id="2147488270" r:id="rId13"/>
    <p:sldLayoutId id="2147488271" r:id="rId14"/>
    <p:sldLayoutId id="2147488272" r:id="rId15"/>
    <p:sldLayoutId id="214748827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5" r:id="rId1"/>
    <p:sldLayoutId id="2147488276" r:id="rId2"/>
    <p:sldLayoutId id="2147488277" r:id="rId3"/>
    <p:sldLayoutId id="2147488278" r:id="rId4"/>
    <p:sldLayoutId id="2147488279" r:id="rId5"/>
    <p:sldLayoutId id="2147488280" r:id="rId6"/>
    <p:sldLayoutId id="2147488281" r:id="rId7"/>
    <p:sldLayoutId id="2147488282" r:id="rId8"/>
    <p:sldLayoutId id="2147488283" r:id="rId9"/>
    <p:sldLayoutId id="2147488284" r:id="rId10"/>
    <p:sldLayoutId id="2147488285" r:id="rId11"/>
    <p:sldLayoutId id="2147488286" r:id="rId12"/>
    <p:sldLayoutId id="2147488287" r:id="rId13"/>
    <p:sldLayoutId id="2147488288" r:id="rId14"/>
    <p:sldLayoutId id="2147488289" r:id="rId15"/>
    <p:sldLayoutId id="214748829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3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2" r:id="rId1"/>
    <p:sldLayoutId id="2147488293" r:id="rId2"/>
    <p:sldLayoutId id="2147488294" r:id="rId3"/>
    <p:sldLayoutId id="2147488295" r:id="rId4"/>
    <p:sldLayoutId id="2147488296" r:id="rId5"/>
    <p:sldLayoutId id="2147488297" r:id="rId6"/>
    <p:sldLayoutId id="2147488298" r:id="rId7"/>
    <p:sldLayoutId id="2147488299" r:id="rId8"/>
    <p:sldLayoutId id="2147488300" r:id="rId9"/>
    <p:sldLayoutId id="2147488301" r:id="rId10"/>
    <p:sldLayoutId id="2147488302" r:id="rId11"/>
    <p:sldLayoutId id="2147488303" r:id="rId12"/>
    <p:sldLayoutId id="2147488304" r:id="rId13"/>
    <p:sldLayoutId id="2147488305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5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7" r:id="rId1"/>
    <p:sldLayoutId id="2147488308" r:id="rId2"/>
    <p:sldLayoutId id="2147488309" r:id="rId3"/>
    <p:sldLayoutId id="2147488310" r:id="rId4"/>
    <p:sldLayoutId id="2147488311" r:id="rId5"/>
    <p:sldLayoutId id="2147488312" r:id="rId6"/>
    <p:sldLayoutId id="2147488313" r:id="rId7"/>
    <p:sldLayoutId id="2147488314" r:id="rId8"/>
    <p:sldLayoutId id="2147488315" r:id="rId9"/>
    <p:sldLayoutId id="2147488316" r:id="rId10"/>
    <p:sldLayoutId id="2147488317" r:id="rId11"/>
    <p:sldLayoutId id="2147488318" r:id="rId12"/>
    <p:sldLayoutId id="2147488319" r:id="rId13"/>
    <p:sldLayoutId id="2147488320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44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22" r:id="rId1"/>
    <p:sldLayoutId id="2147488323" r:id="rId2"/>
    <p:sldLayoutId id="2147488324" r:id="rId3"/>
    <p:sldLayoutId id="2147488325" r:id="rId4"/>
    <p:sldLayoutId id="2147488326" r:id="rId5"/>
    <p:sldLayoutId id="2147488327" r:id="rId6"/>
    <p:sldLayoutId id="2147488328" r:id="rId7"/>
    <p:sldLayoutId id="2147488329" r:id="rId8"/>
    <p:sldLayoutId id="2147488330" r:id="rId9"/>
    <p:sldLayoutId id="2147488331" r:id="rId10"/>
    <p:sldLayoutId id="2147488332" r:id="rId11"/>
    <p:sldLayoutId id="2147488333" r:id="rId12"/>
    <p:sldLayoutId id="2147488334" r:id="rId13"/>
    <p:sldLayoutId id="2147488335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639" r:id="rId1"/>
    <p:sldLayoutId id="2147487640" r:id="rId2"/>
    <p:sldLayoutId id="2147487641" r:id="rId3"/>
    <p:sldLayoutId id="2147487642" r:id="rId4"/>
    <p:sldLayoutId id="2147487643" r:id="rId5"/>
    <p:sldLayoutId id="2147487644" r:id="rId6"/>
    <p:sldLayoutId id="2147487645" r:id="rId7"/>
    <p:sldLayoutId id="2147487646" r:id="rId8"/>
    <p:sldLayoutId id="2147487647" r:id="rId9"/>
    <p:sldLayoutId id="2147487648" r:id="rId10"/>
    <p:sldLayoutId id="2147487649" r:id="rId11"/>
    <p:sldLayoutId id="2147487650" r:id="rId12"/>
    <p:sldLayoutId id="2147487651" r:id="rId13"/>
    <p:sldLayoutId id="2147487652" r:id="rId14"/>
    <p:sldLayoutId id="2147487619" r:id="rId15"/>
    <p:sldLayoutId id="2147487653" r:id="rId16"/>
    <p:sldLayoutId id="2147487654" r:id="rId17"/>
    <p:sldLayoutId id="2147487655" r:id="rId18"/>
    <p:sldLayoutId id="2147487656" r:id="rId19"/>
  </p:sldLayoutIdLst>
  <p:hf hdr="0" ftr="0" dt="0"/>
  <p:txStyles>
    <p:titleStyle>
      <a:lvl1pPr algn="ctr" defTabSz="42068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5913" indent="-315913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63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7" r:id="rId1"/>
    <p:sldLayoutId id="2147488338" r:id="rId2"/>
    <p:sldLayoutId id="2147488339" r:id="rId3"/>
    <p:sldLayoutId id="2147488340" r:id="rId4"/>
    <p:sldLayoutId id="2147488341" r:id="rId5"/>
    <p:sldLayoutId id="2147488342" r:id="rId6"/>
    <p:sldLayoutId id="2147488343" r:id="rId7"/>
    <p:sldLayoutId id="2147488344" r:id="rId8"/>
    <p:sldLayoutId id="2147488345" r:id="rId9"/>
    <p:sldLayoutId id="2147488346" r:id="rId10"/>
    <p:sldLayoutId id="2147488347" r:id="rId11"/>
    <p:sldLayoutId id="2147488348" r:id="rId12"/>
    <p:sldLayoutId id="2147488349" r:id="rId13"/>
    <p:sldLayoutId id="2147488350" r:id="rId14"/>
    <p:sldLayoutId id="2147488351" r:id="rId15"/>
    <p:sldLayoutId id="21474883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71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54" r:id="rId1"/>
    <p:sldLayoutId id="2147488355" r:id="rId2"/>
    <p:sldLayoutId id="2147488356" r:id="rId3"/>
    <p:sldLayoutId id="2147488357" r:id="rId4"/>
    <p:sldLayoutId id="2147488358" r:id="rId5"/>
    <p:sldLayoutId id="2147488359" r:id="rId6"/>
    <p:sldLayoutId id="2147488360" r:id="rId7"/>
    <p:sldLayoutId id="2147488361" r:id="rId8"/>
    <p:sldLayoutId id="2147488362" r:id="rId9"/>
    <p:sldLayoutId id="2147488363" r:id="rId10"/>
    <p:sldLayoutId id="2147488364" r:id="rId11"/>
    <p:sldLayoutId id="2147488365" r:id="rId12"/>
    <p:sldLayoutId id="2147488366" r:id="rId13"/>
    <p:sldLayoutId id="2147488367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1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69" r:id="rId1"/>
    <p:sldLayoutId id="2147488370" r:id="rId2"/>
    <p:sldLayoutId id="2147488371" r:id="rId3"/>
    <p:sldLayoutId id="2147488372" r:id="rId4"/>
    <p:sldLayoutId id="2147488373" r:id="rId5"/>
    <p:sldLayoutId id="2147488374" r:id="rId6"/>
    <p:sldLayoutId id="2147488375" r:id="rId7"/>
    <p:sldLayoutId id="2147488376" r:id="rId8"/>
    <p:sldLayoutId id="2147488377" r:id="rId9"/>
    <p:sldLayoutId id="2147488378" r:id="rId10"/>
    <p:sldLayoutId id="2147488379" r:id="rId11"/>
    <p:sldLayoutId id="2147488380" r:id="rId12"/>
    <p:sldLayoutId id="2147488381" r:id="rId13"/>
    <p:sldLayoutId id="2147488382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  <p:sldLayoutId id="2147488386" r:id="rId3"/>
    <p:sldLayoutId id="2147488387" r:id="rId4"/>
    <p:sldLayoutId id="2147488388" r:id="rId5"/>
    <p:sldLayoutId id="2147488389" r:id="rId6"/>
    <p:sldLayoutId id="2147488390" r:id="rId7"/>
    <p:sldLayoutId id="2147488391" r:id="rId8"/>
    <p:sldLayoutId id="2147488392" r:id="rId9"/>
    <p:sldLayoutId id="2147488393" r:id="rId10"/>
    <p:sldLayoutId id="2147488394" r:id="rId11"/>
    <p:sldLayoutId id="2147488395" r:id="rId12"/>
    <p:sldLayoutId id="2147488396" r:id="rId13"/>
    <p:sldLayoutId id="2147488397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7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99" r:id="rId1"/>
    <p:sldLayoutId id="2147488400" r:id="rId2"/>
    <p:sldLayoutId id="2147488401" r:id="rId3"/>
    <p:sldLayoutId id="2147488402" r:id="rId4"/>
    <p:sldLayoutId id="2147488403" r:id="rId5"/>
    <p:sldLayoutId id="2147488404" r:id="rId6"/>
    <p:sldLayoutId id="2147488405" r:id="rId7"/>
    <p:sldLayoutId id="2147488406" r:id="rId8"/>
    <p:sldLayoutId id="2147488407" r:id="rId9"/>
    <p:sldLayoutId id="2147488408" r:id="rId10"/>
    <p:sldLayoutId id="2147488409" r:id="rId11"/>
    <p:sldLayoutId id="2147488410" r:id="rId12"/>
    <p:sldLayoutId id="2147488411" r:id="rId13"/>
    <p:sldLayoutId id="2147488412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14" r:id="rId1"/>
    <p:sldLayoutId id="2147488415" r:id="rId2"/>
    <p:sldLayoutId id="2147488416" r:id="rId3"/>
    <p:sldLayoutId id="2147488417" r:id="rId4"/>
    <p:sldLayoutId id="2147488418" r:id="rId5"/>
    <p:sldLayoutId id="2147488419" r:id="rId6"/>
    <p:sldLayoutId id="2147488420" r:id="rId7"/>
    <p:sldLayoutId id="2147488421" r:id="rId8"/>
    <p:sldLayoutId id="2147488422" r:id="rId9"/>
    <p:sldLayoutId id="2147488423" r:id="rId10"/>
    <p:sldLayoutId id="2147488424" r:id="rId11"/>
    <p:sldLayoutId id="2147488425" r:id="rId12"/>
    <p:sldLayoutId id="2147488426" r:id="rId13"/>
    <p:sldLayoutId id="2147488427" r:id="rId1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29" r:id="rId1"/>
    <p:sldLayoutId id="2147488430" r:id="rId2"/>
    <p:sldLayoutId id="2147488431" r:id="rId3"/>
    <p:sldLayoutId id="2147488432" r:id="rId4"/>
    <p:sldLayoutId id="2147488433" r:id="rId5"/>
    <p:sldLayoutId id="2147488434" r:id="rId6"/>
    <p:sldLayoutId id="2147488435" r:id="rId7"/>
    <p:sldLayoutId id="2147488436" r:id="rId8"/>
    <p:sldLayoutId id="2147488437" r:id="rId9"/>
    <p:sldLayoutId id="2147488438" r:id="rId10"/>
    <p:sldLayoutId id="2147488439" r:id="rId11"/>
    <p:sldLayoutId id="2147488440" r:id="rId12"/>
    <p:sldLayoutId id="2147488441" r:id="rId13"/>
    <p:sldLayoutId id="2147488442" r:id="rId14"/>
    <p:sldLayoutId id="2147488443" r:id="rId15"/>
    <p:sldLayoutId id="2147488444" r:id="rId16"/>
    <p:sldLayoutId id="2147488445" r:id="rId17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8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47" r:id="rId1"/>
    <p:sldLayoutId id="2147488448" r:id="rId2"/>
    <p:sldLayoutId id="2147488449" r:id="rId3"/>
    <p:sldLayoutId id="2147488450" r:id="rId4"/>
    <p:sldLayoutId id="2147488451" r:id="rId5"/>
    <p:sldLayoutId id="2147488452" r:id="rId6"/>
    <p:sldLayoutId id="2147488453" r:id="rId7"/>
    <p:sldLayoutId id="2147488454" r:id="rId8"/>
    <p:sldLayoutId id="2147488455" r:id="rId9"/>
    <p:sldLayoutId id="2147488456" r:id="rId10"/>
    <p:sldLayoutId id="2147488457" r:id="rId11"/>
    <p:sldLayoutId id="2147488458" r:id="rId12"/>
    <p:sldLayoutId id="2147488459" r:id="rId13"/>
    <p:sldLayoutId id="2147488460" r:id="rId14"/>
    <p:sldLayoutId id="2147488461" r:id="rId15"/>
    <p:sldLayoutId id="214748846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64" r:id="rId1"/>
    <p:sldLayoutId id="2147488465" r:id="rId2"/>
    <p:sldLayoutId id="2147488466" r:id="rId3"/>
    <p:sldLayoutId id="2147488467" r:id="rId4"/>
    <p:sldLayoutId id="2147488468" r:id="rId5"/>
    <p:sldLayoutId id="2147488469" r:id="rId6"/>
    <p:sldLayoutId id="2147488470" r:id="rId7"/>
    <p:sldLayoutId id="2147488471" r:id="rId8"/>
    <p:sldLayoutId id="2147488472" r:id="rId9"/>
    <p:sldLayoutId id="2147488473" r:id="rId10"/>
    <p:sldLayoutId id="2147488474" r:id="rId11"/>
    <p:sldLayoutId id="2147488475" r:id="rId12"/>
    <p:sldLayoutId id="2147488476" r:id="rId13"/>
    <p:sldLayoutId id="2147488477" r:id="rId14"/>
    <p:sldLayoutId id="214748847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657" r:id="rId1"/>
    <p:sldLayoutId id="2147487658" r:id="rId2"/>
    <p:sldLayoutId id="2147487659" r:id="rId3"/>
    <p:sldLayoutId id="2147487660" r:id="rId4"/>
    <p:sldLayoutId id="2147487661" r:id="rId5"/>
    <p:sldLayoutId id="2147487662" r:id="rId6"/>
    <p:sldLayoutId id="2147487663" r:id="rId7"/>
    <p:sldLayoutId id="2147487664" r:id="rId8"/>
    <p:sldLayoutId id="2147487665" r:id="rId9"/>
    <p:sldLayoutId id="2147487666" r:id="rId10"/>
    <p:sldLayoutId id="2147487667" r:id="rId11"/>
    <p:sldLayoutId id="2147487668" r:id="rId12"/>
    <p:sldLayoutId id="2147487669" r:id="rId13"/>
    <p:sldLayoutId id="2147487670" r:id="rId14"/>
    <p:sldLayoutId id="2147487620" r:id="rId15"/>
    <p:sldLayoutId id="2147487671" r:id="rId16"/>
    <p:sldLayoutId id="2147487672" r:id="rId17"/>
    <p:sldLayoutId id="2147487673" r:id="rId18"/>
    <p:sldLayoutId id="2147487674" r:id="rId19"/>
  </p:sldLayoutIdLst>
  <p:hf hdr="0" ftr="0" dt="0"/>
  <p:txStyles>
    <p:titleStyle>
      <a:lvl1pPr algn="ctr" defTabSz="42068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5913" indent="-315913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675" r:id="rId1"/>
    <p:sldLayoutId id="2147487676" r:id="rId2"/>
    <p:sldLayoutId id="2147487677" r:id="rId3"/>
    <p:sldLayoutId id="2147487678" r:id="rId4"/>
    <p:sldLayoutId id="2147487679" r:id="rId5"/>
    <p:sldLayoutId id="2147487680" r:id="rId6"/>
    <p:sldLayoutId id="2147487681" r:id="rId7"/>
    <p:sldLayoutId id="2147487682" r:id="rId8"/>
    <p:sldLayoutId id="2147487683" r:id="rId9"/>
    <p:sldLayoutId id="2147487684" r:id="rId10"/>
    <p:sldLayoutId id="2147487685" r:id="rId11"/>
    <p:sldLayoutId id="2147487686" r:id="rId12"/>
    <p:sldLayoutId id="2147487687" r:id="rId13"/>
    <p:sldLayoutId id="2147487688" r:id="rId14"/>
    <p:sldLayoutId id="2147487621" r:id="rId15"/>
    <p:sldLayoutId id="2147487689" r:id="rId16"/>
    <p:sldLayoutId id="2147487690" r:id="rId17"/>
    <p:sldLayoutId id="2147487691" r:id="rId18"/>
    <p:sldLayoutId id="2147487692" r:id="rId19"/>
  </p:sldLayoutIdLst>
  <p:hf hdr="0" ftr="0" dt="0"/>
  <p:txStyles>
    <p:titleStyle>
      <a:lvl1pPr algn="ctr" defTabSz="42068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5913" indent="-315913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8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23" r:id="rId1"/>
    <p:sldLayoutId id="2147487724" r:id="rId2"/>
    <p:sldLayoutId id="2147487725" r:id="rId3"/>
    <p:sldLayoutId id="2147487726" r:id="rId4"/>
    <p:sldLayoutId id="2147487727" r:id="rId5"/>
    <p:sldLayoutId id="2147487728" r:id="rId6"/>
    <p:sldLayoutId id="2147487729" r:id="rId7"/>
    <p:sldLayoutId id="2147487730" r:id="rId8"/>
    <p:sldLayoutId id="2147487731" r:id="rId9"/>
    <p:sldLayoutId id="2147487732" r:id="rId10"/>
    <p:sldLayoutId id="2147487733" r:id="rId11"/>
    <p:sldLayoutId id="2147487734" r:id="rId12"/>
    <p:sldLayoutId id="2147487735" r:id="rId13"/>
    <p:sldLayoutId id="2147487736" r:id="rId14"/>
    <p:sldLayoutId id="2147487738" r:id="rId15"/>
    <p:sldLayoutId id="2147487739" r:id="rId16"/>
    <p:sldLayoutId id="214748774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8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39" r:id="rId1"/>
    <p:sldLayoutId id="2147487940" r:id="rId2"/>
    <p:sldLayoutId id="2147487941" r:id="rId3"/>
    <p:sldLayoutId id="2147487942" r:id="rId4"/>
    <p:sldLayoutId id="2147487943" r:id="rId5"/>
    <p:sldLayoutId id="2147487944" r:id="rId6"/>
    <p:sldLayoutId id="2147487945" r:id="rId7"/>
    <p:sldLayoutId id="2147487946" r:id="rId8"/>
    <p:sldLayoutId id="2147487947" r:id="rId9"/>
    <p:sldLayoutId id="2147487948" r:id="rId10"/>
    <p:sldLayoutId id="2147487949" r:id="rId11"/>
    <p:sldLayoutId id="2147487950" r:id="rId12"/>
    <p:sldLayoutId id="2147487951" r:id="rId13"/>
    <p:sldLayoutId id="2147487952" r:id="rId14"/>
    <p:sldLayoutId id="2147487953" r:id="rId15"/>
    <p:sldLayoutId id="2147487954" r:id="rId16"/>
    <p:sldLayoutId id="2147487955" r:id="rId17"/>
    <p:sldLayoutId id="214748795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08/06/2015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19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58" r:id="rId1"/>
    <p:sldLayoutId id="2147487959" r:id="rId2"/>
    <p:sldLayoutId id="2147487960" r:id="rId3"/>
    <p:sldLayoutId id="2147487961" r:id="rId4"/>
    <p:sldLayoutId id="2147487962" r:id="rId5"/>
    <p:sldLayoutId id="2147487963" r:id="rId6"/>
    <p:sldLayoutId id="2147487964" r:id="rId7"/>
    <p:sldLayoutId id="2147487965" r:id="rId8"/>
    <p:sldLayoutId id="2147487966" r:id="rId9"/>
    <p:sldLayoutId id="2147487967" r:id="rId10"/>
    <p:sldLayoutId id="2147487968" r:id="rId11"/>
    <p:sldLayoutId id="2147487969" r:id="rId12"/>
    <p:sldLayoutId id="2147487970" r:id="rId13"/>
    <p:sldLayoutId id="21474879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08/06/2015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97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73" r:id="rId1"/>
    <p:sldLayoutId id="2147487974" r:id="rId2"/>
    <p:sldLayoutId id="2147487975" r:id="rId3"/>
    <p:sldLayoutId id="2147487976" r:id="rId4"/>
    <p:sldLayoutId id="2147487977" r:id="rId5"/>
    <p:sldLayoutId id="2147487978" r:id="rId6"/>
    <p:sldLayoutId id="2147487979" r:id="rId7"/>
    <p:sldLayoutId id="2147487980" r:id="rId8"/>
    <p:sldLayoutId id="2147487981" r:id="rId9"/>
    <p:sldLayoutId id="2147487982" r:id="rId10"/>
    <p:sldLayoutId id="2147487983" r:id="rId11"/>
    <p:sldLayoutId id="2147487984" r:id="rId12"/>
    <p:sldLayoutId id="2147487985" r:id="rId13"/>
    <p:sldLayoutId id="21474879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75D6238-0D38-443E-A0B7-57E15BCD555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08/06/2015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A08F1D1-3A5D-4B83-A408-28BBB3998B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56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88" r:id="rId1"/>
    <p:sldLayoutId id="2147487989" r:id="rId2"/>
    <p:sldLayoutId id="2147487990" r:id="rId3"/>
    <p:sldLayoutId id="2147487991" r:id="rId4"/>
    <p:sldLayoutId id="2147487992" r:id="rId5"/>
    <p:sldLayoutId id="2147487993" r:id="rId6"/>
    <p:sldLayoutId id="2147487994" r:id="rId7"/>
    <p:sldLayoutId id="2147487995" r:id="rId8"/>
    <p:sldLayoutId id="2147487996" r:id="rId9"/>
    <p:sldLayoutId id="2147487997" r:id="rId10"/>
    <p:sldLayoutId id="2147487998" r:id="rId11"/>
    <p:sldLayoutId id="2147487999" r:id="rId12"/>
    <p:sldLayoutId id="2147488000" r:id="rId13"/>
    <p:sldLayoutId id="214748800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about_cost/strateg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participa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participate/join_actio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participate/open_cal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t.eu/opencall" TargetMode="External"/><Relationship Id="rId1" Type="http://schemas.openxmlformats.org/officeDocument/2006/relationships/slideLayout" Target="../slideLayouts/slideLayout39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participate/expert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participate/experts" TargetMode="External"/><Relationship Id="rId2" Type="http://schemas.openxmlformats.org/officeDocument/2006/relationships/hyperlink" Target="http://www.cost.eu/experts" TargetMode="External"/><Relationship Id="rId1" Type="http://schemas.openxmlformats.org/officeDocument/2006/relationships/slideLayout" Target="../slideLayouts/slideLayout425.x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office@cost.eu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4.xml"/><Relationship Id="rId6" Type="http://schemas.openxmlformats.org/officeDocument/2006/relationships/hyperlink" Target="http://www.facebook.com/COST.Programme" TargetMode="External"/><Relationship Id="rId5" Type="http://schemas.openxmlformats.org/officeDocument/2006/relationships/hyperlink" Target="http://www.cost.eu/notification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://www.cost.eu/" TargetMode="Externa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5191125"/>
            <a:ext cx="8447087" cy="15621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Ms </a:t>
            </a:r>
            <a:r>
              <a:rPr lang="en-US" sz="2400" dirty="0" smtClean="0"/>
              <a:t>Orsolya T</a:t>
            </a:r>
            <a:r>
              <a:rPr lang="hu-HU" sz="2400" dirty="0" smtClean="0"/>
              <a:t>óth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Delegate of the COST </a:t>
            </a:r>
            <a:r>
              <a:rPr lang="hu-HU" sz="2400" dirty="0" smtClean="0"/>
              <a:t>Committee of Senior Officials</a:t>
            </a:r>
            <a:endParaRPr lang="es-ES_tradnl" sz="2400" dirty="0" smtClean="0"/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Budapest</a:t>
            </a:r>
            <a:r>
              <a:rPr lang="es-ES_tradnl" sz="2400" dirty="0" smtClean="0"/>
              <a:t>, 09/06/2015</a:t>
            </a:r>
            <a:endParaRPr lang="en-US" sz="2400" dirty="0" smtClean="0"/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623609" y="6394836"/>
            <a:ext cx="2490228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163" y="2702760"/>
            <a:ext cx="9113837" cy="21892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/>
                </a:solidFill>
              </a:rPr>
              <a:t>Introduction to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/>
                </a:solidFill>
              </a:rPr>
              <a:t>the COST Framework</a:t>
            </a:r>
            <a:endParaRPr lang="fr-FR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3"/>
          <p:cNvSpPr>
            <a:spLocks noGrp="1"/>
          </p:cNvSpPr>
          <p:nvPr>
            <p:ph sz="quarter" idx="15"/>
          </p:nvPr>
        </p:nvSpPr>
        <p:spPr bwMode="auto">
          <a:xfrm>
            <a:off x="4775597" y="1564480"/>
            <a:ext cx="4166697" cy="1861107"/>
          </a:xfrm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COST Key Principles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excellence</a:t>
            </a: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</a:t>
            </a:r>
            <a:r>
              <a:rPr lang="en-US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inclusive</a:t>
            </a:r>
          </a:p>
        </p:txBody>
      </p:sp>
      <p:sp>
        <p:nvSpPr>
          <p:cNvPr id="23555" name="Slide Number Placeholder 1"/>
          <p:cNvSpPr txBox="1">
            <a:spLocks/>
          </p:cNvSpPr>
          <p:nvPr/>
        </p:nvSpPr>
        <p:spPr bwMode="auto">
          <a:xfrm>
            <a:off x="8111728" y="6376989"/>
            <a:ext cx="58459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AA55A31A-B722-44B9-B369-D9E11DD08303}" type="slidenum">
              <a:rPr lang="de-DE" altLang="en-US" sz="900">
                <a:solidFill>
                  <a:srgbClr val="898989"/>
                </a:solidFill>
              </a:rPr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10</a:t>
            </a:fld>
            <a:r>
              <a:rPr lang="de-DE" altLang="en-US" sz="90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5599" y="3602655"/>
            <a:ext cx="4018778" cy="175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6600"/>
              </a:buClr>
              <a:defRPr/>
            </a:pPr>
            <a:r>
              <a:rPr lang="en-GB" sz="2200" b="1" dirty="0">
                <a:solidFill>
                  <a:schemeClr val="accent2"/>
                </a:solidFill>
                <a:cs typeface="Arial" panose="020B0604020202020204" pitchFamily="34" charset="0"/>
              </a:rPr>
              <a:t>COST Driving Forces</a:t>
            </a:r>
            <a:endParaRPr lang="en-GB" sz="22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FF6600"/>
              </a:buClr>
              <a:defRPr/>
            </a:pPr>
            <a:endParaRPr lang="en-GB" sz="10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Fostering new ideas</a:t>
            </a:r>
          </a:p>
          <a:p>
            <a:pPr marL="342900" indent="-342900">
              <a:lnSpc>
                <a:spcPct val="110000"/>
              </a:lnSpc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Sharing knowledge</a:t>
            </a:r>
          </a:p>
          <a:p>
            <a:pPr marL="342900" indent="-342900">
              <a:lnSpc>
                <a:spcPct val="110000"/>
              </a:lnSpc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Output orientation</a:t>
            </a:r>
          </a:p>
        </p:txBody>
      </p:sp>
      <p:pic>
        <p:nvPicPr>
          <p:cNvPr id="23557" name="Picture 2" descr="helix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9" y="1833002"/>
            <a:ext cx="3451622" cy="32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523097" y="481299"/>
            <a:ext cx="6777941" cy="63698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these Objectives</a:t>
            </a:r>
            <a:endParaRPr lang="en-GB" sz="3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01553" y="215866"/>
            <a:ext cx="7742447" cy="63719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 smtClean="0">
                <a:solidFill>
                  <a:schemeClr val="tx2"/>
                </a:solidFill>
              </a:rPr>
              <a:t>COST Action participation </a:t>
            </a:r>
          </a:p>
          <a:p>
            <a:pPr eaLnBrk="1" hangingPunct="1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342900">
              <a:defRPr/>
            </a:pPr>
            <a:fld id="{68A5CF3B-B9A7-4039-8796-FDEE1DA632A7}" type="slidenum">
              <a:rPr lang="de-DE" smtClean="0"/>
              <a:pPr defTabSz="342900">
                <a:defRPr/>
              </a:pPr>
              <a:t>11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5472332" y="0"/>
            <a:ext cx="367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6585B"/>
                </a:solidFill>
                <a:cs typeface="Arial" panose="020B0604020202020204" pitchFamily="34" charset="0"/>
              </a:rPr>
              <a:t>Actions running on 24/2/2015: 306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215736" y="637331"/>
          <a:ext cx="7377546" cy="588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9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36971" y="333089"/>
            <a:ext cx="7146146" cy="54240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COST Action participation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39" y="1380607"/>
            <a:ext cx="6791533" cy="44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4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78602" y="267343"/>
            <a:ext cx="5875509" cy="1075074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researchers in COST Actions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547115"/>
              </p:ext>
            </p:extLst>
          </p:nvPr>
        </p:nvGraphicFramePr>
        <p:xfrm>
          <a:off x="262647" y="1887166"/>
          <a:ext cx="8560340" cy="418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5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9934" y="2845137"/>
            <a:ext cx="675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56585B"/>
                </a:solidFill>
              </a:rPr>
              <a:t>COST </a:t>
            </a:r>
            <a:r>
              <a:rPr lang="fr-FR" sz="3600" b="1" dirty="0" err="1" smtClean="0">
                <a:solidFill>
                  <a:srgbClr val="56585B"/>
                </a:solidFill>
              </a:rPr>
              <a:t>Strategies</a:t>
            </a:r>
            <a:r>
              <a:rPr lang="fr-FR" sz="3600" b="1" dirty="0" smtClean="0">
                <a:solidFill>
                  <a:srgbClr val="56585B"/>
                </a:solidFill>
              </a:rPr>
              <a:t> and </a:t>
            </a:r>
            <a:r>
              <a:rPr lang="fr-FR" sz="3600" b="1" dirty="0" err="1" smtClean="0">
                <a:solidFill>
                  <a:srgbClr val="56585B"/>
                </a:solidFill>
              </a:rPr>
              <a:t>Policies</a:t>
            </a:r>
            <a:endParaRPr lang="en-GB" sz="3600" b="1" dirty="0">
              <a:solidFill>
                <a:srgbClr val="56585B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altLang="en-US" dirty="0" smtClean="0">
                <a:solidFill>
                  <a:srgbClr val="898989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1990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3"/>
          <p:cNvSpPr>
            <a:spLocks noGrp="1"/>
          </p:cNvSpPr>
          <p:nvPr>
            <p:ph sz="quarter" idx="15"/>
          </p:nvPr>
        </p:nvSpPr>
        <p:spPr bwMode="auto">
          <a:xfrm>
            <a:off x="1078176" y="1102091"/>
            <a:ext cx="6637645" cy="4854982"/>
          </a:xfrm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and Inclusiveness Policy</a:t>
            </a:r>
          </a:p>
          <a:p>
            <a:pPr marL="771525" lvl="1" indent="-257175" fontAlgn="base"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Geographical, age, gender</a:t>
            </a:r>
            <a:endParaRPr lang="en-US" sz="20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Orientation</a:t>
            </a:r>
          </a:p>
          <a:p>
            <a:pPr marL="771525" lvl="1" indent="-257175" fontAlgn="base"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assessment</a:t>
            </a:r>
            <a:endParaRPr lang="en-US" sz="2000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Dimension</a:t>
            </a:r>
          </a:p>
          <a:p>
            <a:pPr marL="771525" lvl="1" indent="-257175" fontAlgn="base"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Cooperation</a:t>
            </a:r>
          </a:p>
          <a:p>
            <a:pPr marL="771525" lvl="1" indent="-257175" fontAlgn="base"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 </a:t>
            </a:r>
            <a:r>
              <a:rPr 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eighbour </a:t>
            </a:r>
            <a:r>
              <a:rPr 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ountries, NNC</a:t>
            </a:r>
            <a:endParaRPr lang="en-US" sz="2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</a:p>
          <a:p>
            <a:pPr marL="771525" lvl="1" indent="-257175" fontAlgn="base"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Networks</a:t>
            </a:r>
            <a:endParaRPr lang="en-US" sz="2000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Strategy</a:t>
            </a:r>
          </a:p>
          <a:p>
            <a:pPr marL="771525" lvl="1" indent="-257175" fontAlgn="base"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and Conferences</a:t>
            </a:r>
            <a:endParaRPr lang="en-US" sz="20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defRPr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523097" y="481299"/>
            <a:ext cx="6883924" cy="63698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lang="en-GB" sz="35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Strategies and Policies</a:t>
            </a:r>
            <a:endParaRPr lang="en-GB" sz="35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5337" y="5888833"/>
            <a:ext cx="51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http://www.cost.eu/about_cost/strategy</a:t>
            </a:r>
            <a:endParaRPr lang="en-GB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de-DE" altLang="en-US" sz="1050" dirty="0" smtClean="0">
                <a:solidFill>
                  <a:srgbClr val="898989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09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526964" y="445884"/>
            <a:ext cx="6701409" cy="636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at</a:t>
            </a:r>
            <a:endParaRPr lang="en-US" altLang="en-US" sz="3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Content Placeholder 4"/>
          <p:cNvSpPr>
            <a:spLocks noGrp="1"/>
          </p:cNvSpPr>
          <p:nvPr>
            <p:ph sz="quarter" idx="15"/>
          </p:nvPr>
        </p:nvSpPr>
        <p:spPr bwMode="auto">
          <a:xfrm>
            <a:off x="5063300" y="1314420"/>
            <a:ext cx="3532060" cy="39875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1" indent="0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None/>
            </a:pPr>
            <a:r>
              <a:rPr lang="fr-FR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Excellence &amp;</a:t>
            </a:r>
            <a:endParaRPr lang="en-GB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Inclusiveness</a:t>
            </a:r>
          </a:p>
          <a:p>
            <a:pPr lvl="1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</a:p>
          <a:p>
            <a:pPr lvl="1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stage researchers (ESRs)</a:t>
            </a:r>
          </a:p>
          <a:p>
            <a:pPr lvl="1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balance</a:t>
            </a:r>
          </a:p>
          <a:p>
            <a:pPr marL="342900" lvl="1" indent="0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None/>
            </a:pPr>
            <a:endParaRPr lang="en-GB" altLang="en-US" sz="11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None/>
            </a:pPr>
            <a:r>
              <a:rPr lang="en-GB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Openess</a:t>
            </a:r>
            <a:endParaRPr lang="en-GB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fr-FR" alt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S&amp;T</a:t>
            </a:r>
            <a:endParaRPr lang="en-GB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SMEs/industry </a:t>
            </a: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lvl="1" algn="just"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countries</a:t>
            </a: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312A06-6B70-4AE9-B318-121D9885F98E}" type="slidenum">
              <a:rPr lang="de-DE" altLang="en-US" smtClean="0">
                <a:solidFill>
                  <a:srgbClr val="898989"/>
                </a:solidFill>
              </a:rPr>
              <a:pPr/>
              <a:t>16</a:t>
            </a:fld>
            <a:endParaRPr lang="de-DE" altLang="en-US" smtClean="0">
              <a:solidFill>
                <a:srgbClr val="898989"/>
              </a:solidFill>
            </a:endParaRPr>
          </a:p>
        </p:txBody>
      </p:sp>
      <p:pic>
        <p:nvPicPr>
          <p:cNvPr id="491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" y="1443976"/>
            <a:ext cx="3655365" cy="35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5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55719" y="413956"/>
            <a:ext cx="7498080" cy="800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dirty="0" smtClean="0">
                <a:solidFill>
                  <a:srgbClr val="56585B"/>
                </a:solidFill>
              </a:rPr>
              <a:t>Excellence and Inclusiveness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327229" y="1300234"/>
            <a:ext cx="6370106" cy="3831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Encouraging and </a:t>
            </a:r>
            <a:r>
              <a:rPr lang="en-US" altLang="en-US" sz="2400" dirty="0" smtClean="0"/>
              <a:t>enabling </a:t>
            </a:r>
            <a:r>
              <a:rPr lang="en-US" altLang="en-US" sz="2400" b="1" dirty="0" smtClean="0"/>
              <a:t>excellent researchers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from less research-intensive countries across Europe to </a:t>
            </a:r>
            <a:r>
              <a:rPr lang="en-US" altLang="en-US" sz="2400" dirty="0">
                <a:solidFill>
                  <a:schemeClr val="accent1"/>
                </a:solidFill>
              </a:rPr>
              <a:t>set up, lead or join COST </a:t>
            </a:r>
            <a:r>
              <a:rPr lang="en-US" altLang="en-US" sz="2400" dirty="0" smtClean="0">
                <a:solidFill>
                  <a:schemeClr val="accent1"/>
                </a:solidFill>
              </a:rPr>
              <a:t>Actions</a:t>
            </a:r>
            <a:br>
              <a:rPr lang="en-US" altLang="en-US" sz="2400" dirty="0" smtClean="0">
                <a:solidFill>
                  <a:schemeClr val="accent1"/>
                </a:solidFill>
              </a:rPr>
            </a:br>
            <a:endParaRPr lang="en-US" altLang="en-US" sz="800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Counterbalancing</a:t>
            </a:r>
            <a:r>
              <a:rPr lang="en-US" altLang="en-US" sz="2400" dirty="0"/>
              <a:t> research communities’ unequal </a:t>
            </a:r>
            <a:r>
              <a:rPr lang="en-US" altLang="en-US" sz="2400" dirty="0">
                <a:solidFill>
                  <a:schemeClr val="accent1"/>
                </a:solidFill>
              </a:rPr>
              <a:t>access to knowledge infrastructures, funding and resources </a:t>
            </a:r>
            <a:r>
              <a:rPr lang="en-US" altLang="en-US" sz="2400" dirty="0" smtClean="0">
                <a:solidFill>
                  <a:schemeClr val="accent1"/>
                </a:solidFill>
              </a:rPr>
              <a:t>distribution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800" dirty="0"/>
          </a:p>
          <a:p>
            <a:pPr>
              <a:spcBef>
                <a:spcPts val="431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Contributing to the realization of Horizon 2020 Widening Pillar </a:t>
            </a:r>
            <a:r>
              <a:rPr lang="en-US" altLang="en-US" sz="2400" dirty="0" smtClean="0"/>
              <a:t>objectives trough </a:t>
            </a:r>
            <a:r>
              <a:rPr lang="en-US" altLang="en-US" sz="2400" b="1" dirty="0" smtClean="0"/>
              <a:t>COST Excellence and Inclusiveness Policy</a:t>
            </a:r>
            <a:endParaRPr lang="en-GB" altLang="en-US" sz="2400" b="1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27885C-CE39-49EA-9F05-ED1D8544B726}" type="slidenum">
              <a:rPr lang="de-DE" altLang="en-US" smtClean="0">
                <a:solidFill>
                  <a:srgbClr val="898989"/>
                </a:solidFill>
              </a:rPr>
              <a:pPr/>
              <a:t>17</a:t>
            </a:fld>
            <a:endParaRPr lang="de-DE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01553" y="416543"/>
            <a:ext cx="7742447" cy="637190"/>
          </a:xfrm>
        </p:spPr>
        <p:txBody>
          <a:bodyPr/>
          <a:lstStyle/>
          <a:p>
            <a:r>
              <a:rPr lang="en-GB" sz="3200" dirty="0" smtClean="0">
                <a:solidFill>
                  <a:srgbClr val="56585B"/>
                </a:solidFill>
              </a:rPr>
              <a:t>COST </a:t>
            </a:r>
            <a:r>
              <a:rPr lang="en-GB" sz="3200" dirty="0">
                <a:solidFill>
                  <a:srgbClr val="56585B"/>
                </a:solidFill>
              </a:rPr>
              <a:t>Inclusiveness Target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342900">
              <a:defRPr/>
            </a:pPr>
            <a:fld id="{68A5CF3B-B9A7-4039-8796-FDEE1DA632A7}" type="slidenum">
              <a:rPr lang="de-DE" smtClean="0"/>
              <a:pPr defTabSz="342900">
                <a:defRPr/>
              </a:pPr>
              <a:t>18</a:t>
            </a:fld>
            <a:endParaRPr lang="de-D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32322"/>
              </p:ext>
            </p:extLst>
          </p:nvPr>
        </p:nvGraphicFramePr>
        <p:xfrm>
          <a:off x="1584505" y="1362924"/>
          <a:ext cx="6096001" cy="372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363"/>
                <a:gridCol w="3102638"/>
              </a:tblGrid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Member Countries</a:t>
                      </a:r>
                      <a:endParaRPr lang="en-GB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Member States </a:t>
                      </a:r>
                      <a:endParaRPr lang="en-GB" sz="2100" dirty="0">
                        <a:solidFill>
                          <a:srgbClr val="5658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Countries to Horizon</a:t>
                      </a:r>
                      <a:r>
                        <a:rPr lang="en-GB" sz="2100" baseline="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en-GB" sz="2100" dirty="0">
                        <a:solidFill>
                          <a:srgbClr val="5658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62890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Bulgaria, Cyprus, Czech Republic, Estonia, Croatia, Hungary, Lithuania, Latvia, Luxembourg, Malta, Poland, Portugal, Romania, Slovenia, Slovakia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former Yugoslav Republic of Macedonia,</a:t>
                      </a:r>
                      <a:endParaRPr lang="hu-HU" sz="2100" dirty="0" smtClean="0">
                        <a:solidFill>
                          <a:srgbClr val="5658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u-HU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Montenegro,</a:t>
                      </a:r>
                      <a:endParaRPr lang="en-GB" sz="2100" dirty="0" smtClean="0">
                        <a:solidFill>
                          <a:srgbClr val="5658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 of Serbia, </a:t>
                      </a:r>
                    </a:p>
                    <a:p>
                      <a:pPr algn="ctr"/>
                      <a:r>
                        <a:rPr lang="en-GB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</a:p>
                    <a:p>
                      <a:pPr algn="ctr"/>
                      <a:r>
                        <a:rPr lang="en-GB" sz="2100" dirty="0" smtClean="0">
                          <a:solidFill>
                            <a:srgbClr val="56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Bosnia-Herzegovina</a:t>
                      </a:r>
                      <a:endParaRPr lang="en-GB" sz="2100" dirty="0">
                        <a:solidFill>
                          <a:srgbClr val="5658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507190" y="428423"/>
            <a:ext cx="5297091" cy="6357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Stage Researchers</a:t>
            </a:r>
          </a:p>
        </p:txBody>
      </p:sp>
      <p:sp>
        <p:nvSpPr>
          <p:cNvPr id="130051" name="Slide Number Placehold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2AB44A-283B-4A71-93A8-DC43803C521A}" type="slidenum">
              <a:rPr lang="de-DE" smtClean="0">
                <a:solidFill>
                  <a:srgbClr val="898989"/>
                </a:solidFill>
              </a:rPr>
              <a:pPr/>
              <a:t>19</a:t>
            </a:fld>
            <a:endParaRPr lang="de-DE" dirty="0" smtClean="0">
              <a:solidFill>
                <a:srgbClr val="898989"/>
              </a:solidFill>
            </a:endParaRPr>
          </a:p>
        </p:txBody>
      </p:sp>
      <p:sp>
        <p:nvSpPr>
          <p:cNvPr id="130052" name="Rectangle 11"/>
          <p:cNvSpPr>
            <a:spLocks noChangeArrowheads="1"/>
          </p:cNvSpPr>
          <p:nvPr/>
        </p:nvSpPr>
        <p:spPr bwMode="auto">
          <a:xfrm>
            <a:off x="1050879" y="2072833"/>
            <a:ext cx="6782936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56585B"/>
                </a:solidFill>
              </a:rPr>
              <a:t>Address </a:t>
            </a:r>
            <a:r>
              <a:rPr lang="en-GB" sz="2400" dirty="0">
                <a:solidFill>
                  <a:srgbClr val="56585B"/>
                </a:solidFill>
              </a:rPr>
              <a:t>the difficulty in </a:t>
            </a:r>
            <a:r>
              <a:rPr lang="en-GB" sz="2400" dirty="0" smtClean="0">
                <a:solidFill>
                  <a:srgbClr val="56585B"/>
                </a:solidFill>
              </a:rPr>
              <a:t>gaining visibility and recognition European-wide</a:t>
            </a:r>
          </a:p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56585B"/>
                </a:solidFill>
              </a:rPr>
              <a:t>Entrusting young investigators with leader roles under </a:t>
            </a:r>
            <a:r>
              <a:rPr lang="en-GB" sz="2400" dirty="0">
                <a:solidFill>
                  <a:srgbClr val="56585B"/>
                </a:solidFill>
              </a:rPr>
              <a:t>their own </a:t>
            </a:r>
            <a:r>
              <a:rPr lang="en-GB" sz="2400" dirty="0" smtClean="0">
                <a:solidFill>
                  <a:srgbClr val="56585B"/>
                </a:solidFill>
              </a:rPr>
              <a:t>responsibility</a:t>
            </a:r>
            <a:endParaRPr lang="en-GB" sz="2400" dirty="0">
              <a:solidFill>
                <a:srgbClr val="56585B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8878" y="1375702"/>
            <a:ext cx="2401490" cy="500063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PhD* ≤ </a:t>
            </a: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GB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63628" y="3815129"/>
            <a:ext cx="3465909" cy="1901429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47729"/>
              </a:buClr>
              <a:defRPr/>
            </a:pPr>
            <a:r>
              <a:rPr lang="en-GB" sz="2700" b="1" dirty="0">
                <a:solidFill>
                  <a:prstClr val="white"/>
                </a:solidFill>
              </a:rPr>
              <a:t>COST </a:t>
            </a:r>
            <a:r>
              <a:rPr lang="en-GB" sz="2700" b="1" dirty="0" smtClean="0">
                <a:solidFill>
                  <a:prstClr val="white"/>
                </a:solidFill>
              </a:rPr>
              <a:t>Inclusiveness </a:t>
            </a:r>
          </a:p>
          <a:p>
            <a:pPr algn="ctr">
              <a:spcBef>
                <a:spcPct val="20000"/>
              </a:spcBef>
              <a:buClr>
                <a:srgbClr val="F47729"/>
              </a:buClr>
              <a:defRPr/>
            </a:pPr>
            <a:r>
              <a:rPr lang="en-GB" sz="2700" b="1" dirty="0" smtClean="0">
                <a:solidFill>
                  <a:prstClr val="white"/>
                </a:solidFill>
              </a:rPr>
              <a:t>Policy supports</a:t>
            </a:r>
          </a:p>
          <a:p>
            <a:pPr algn="ctr">
              <a:spcBef>
                <a:spcPct val="20000"/>
              </a:spcBef>
              <a:buClr>
                <a:srgbClr val="F47729"/>
              </a:buClr>
              <a:defRPr/>
            </a:pPr>
            <a:r>
              <a:rPr lang="en-GB" sz="2700" b="1" dirty="0" smtClean="0">
                <a:solidFill>
                  <a:prstClr val="white"/>
                </a:solidFill>
              </a:rPr>
              <a:t>ESRs</a:t>
            </a:r>
            <a:endParaRPr lang="en-GB" sz="2700" b="1" dirty="0">
              <a:solidFill>
                <a:prstClr val="white"/>
              </a:solidFill>
            </a:endParaRPr>
          </a:p>
        </p:txBody>
      </p:sp>
      <p:pic>
        <p:nvPicPr>
          <p:cNvPr id="13005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3838727"/>
            <a:ext cx="2607469" cy="187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7" name="TextBox 1"/>
          <p:cNvSpPr txBox="1">
            <a:spLocks noChangeArrowheads="1"/>
          </p:cNvSpPr>
          <p:nvPr/>
        </p:nvSpPr>
        <p:spPr bwMode="auto">
          <a:xfrm>
            <a:off x="4993482" y="5993010"/>
            <a:ext cx="2637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47729"/>
              </a:buClr>
            </a:pPr>
            <a:r>
              <a:rPr lang="en-GB" sz="1200" b="1" dirty="0">
                <a:solidFill>
                  <a:srgbClr val="56585B"/>
                </a:solidFill>
              </a:rPr>
              <a:t>*PhD or equivalent experience </a:t>
            </a:r>
          </a:p>
        </p:txBody>
      </p:sp>
    </p:spTree>
    <p:extLst>
      <p:ext uri="{BB962C8B-B14F-4D97-AF65-F5344CB8AC3E}">
        <p14:creationId xmlns:p14="http://schemas.microsoft.com/office/powerpoint/2010/main" val="27764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513166" y="452798"/>
            <a:ext cx="6025872" cy="636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Mission Statement </a:t>
            </a:r>
          </a:p>
          <a:p>
            <a:endParaRPr lang="en-US" altLang="en-US" sz="3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Content Placeholder 13"/>
          <p:cNvSpPr txBox="1">
            <a:spLocks/>
          </p:cNvSpPr>
          <p:nvPr/>
        </p:nvSpPr>
        <p:spPr bwMode="auto">
          <a:xfrm>
            <a:off x="866865" y="1555839"/>
            <a:ext cx="3840480" cy="40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250" dirty="0">
                <a:solidFill>
                  <a:schemeClr val="accent2"/>
                </a:solidFill>
              </a:rPr>
              <a:t>COST enables </a:t>
            </a:r>
            <a:r>
              <a:rPr lang="en-GB" altLang="en-US" sz="2250" dirty="0">
                <a:solidFill>
                  <a:schemeClr val="accent1"/>
                </a:solidFill>
              </a:rPr>
              <a:t>breakthrough scientific and technological  developments</a:t>
            </a:r>
            <a:r>
              <a:rPr lang="en-GB" altLang="en-US" sz="2250" dirty="0">
                <a:solidFill>
                  <a:srgbClr val="C00000"/>
                </a:solidFill>
              </a:rPr>
              <a:t> </a:t>
            </a:r>
            <a:r>
              <a:rPr lang="en-GB" altLang="en-US" sz="2250" dirty="0">
                <a:solidFill>
                  <a:schemeClr val="accent2"/>
                </a:solidFill>
              </a:rPr>
              <a:t>leading to new concepts and products.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250" dirty="0">
                <a:solidFill>
                  <a:schemeClr val="accent2"/>
                </a:solidFill>
              </a:rPr>
              <a:t>It thereby contributes to strengthening Europe’s research and innovation capacities.</a:t>
            </a:r>
            <a:endParaRPr lang="en-US" altLang="en-US" sz="225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250" dirty="0" smtClean="0">
                <a:solidFill>
                  <a:srgbClr val="56585B"/>
                </a:solidFill>
                <a:cs typeface="Arial" panose="020B0604020202020204" pitchFamily="34" charset="0"/>
              </a:rPr>
              <a:t>Through </a:t>
            </a:r>
            <a:r>
              <a:rPr lang="en-GB" altLang="en-US" sz="2250" dirty="0" smtClean="0">
                <a:solidFill>
                  <a:schemeClr val="accent1"/>
                </a:solidFill>
                <a:cs typeface="Arial" panose="020B0604020202020204" pitchFamily="34" charset="0"/>
              </a:rPr>
              <a:t>trans-European </a:t>
            </a:r>
            <a:r>
              <a:rPr lang="en-GB" altLang="en-US" sz="2250" dirty="0">
                <a:solidFill>
                  <a:schemeClr val="accent1"/>
                </a:solidFill>
                <a:cs typeface="Arial" panose="020B0604020202020204" pitchFamily="34" charset="0"/>
              </a:rPr>
              <a:t>networking </a:t>
            </a:r>
            <a:r>
              <a:rPr lang="en-GB" altLang="en-US" sz="2250" dirty="0">
                <a:solidFill>
                  <a:srgbClr val="56585B"/>
                </a:solidFill>
                <a:cs typeface="Arial" panose="020B0604020202020204" pitchFamily="34" charset="0"/>
              </a:rPr>
              <a:t>of nationally funded research </a:t>
            </a:r>
            <a:r>
              <a:rPr lang="en-GB" altLang="en-US" sz="2250" dirty="0" smtClean="0">
                <a:solidFill>
                  <a:srgbClr val="56585B"/>
                </a:solidFill>
                <a:cs typeface="Arial" panose="020B0604020202020204" pitchFamily="34" charset="0"/>
              </a:rPr>
              <a:t>activities.</a:t>
            </a:r>
            <a:endParaRPr lang="en-US" altLang="en-US" sz="2250" dirty="0">
              <a:solidFill>
                <a:schemeClr val="accent2"/>
              </a:solidFill>
            </a:endParaRPr>
          </a:p>
        </p:txBody>
      </p:sp>
      <p:sp>
        <p:nvSpPr>
          <p:cNvPr id="25605" name="Slide Number Placeholder 1"/>
          <p:cNvSpPr txBox="1">
            <a:spLocks/>
          </p:cNvSpPr>
          <p:nvPr/>
        </p:nvSpPr>
        <p:spPr bwMode="auto">
          <a:xfrm>
            <a:off x="7811494" y="6162677"/>
            <a:ext cx="58459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151ABFE1-54F1-46D2-9410-86EE118629D6}" type="slidenum">
              <a:rPr lang="de-DE" altLang="en-US" sz="900">
                <a:solidFill>
                  <a:srgbClr val="898989"/>
                </a:solidFill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2</a:t>
            </a:fld>
            <a:r>
              <a:rPr lang="de-DE" altLang="en-US" sz="900" dirty="0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5606" name="Picture 2" descr="Screen Shot 2014-03-24 at 16.25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910685"/>
            <a:ext cx="30065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404177" y="236358"/>
            <a:ext cx="5635229" cy="477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en-GB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55F9C-EC19-4CE5-8604-060655F6A1D4}" type="slidenum">
              <a:rPr lang="de-DE" smtClean="0">
                <a:solidFill>
                  <a:srgbClr val="898989"/>
                </a:solidFill>
              </a:rPr>
              <a:pPr/>
              <a:t>20</a:t>
            </a:fld>
            <a:endParaRPr lang="de-DE" smtClean="0">
              <a:solidFill>
                <a:srgbClr val="898989"/>
              </a:solidFill>
            </a:endParaRPr>
          </a:p>
        </p:txBody>
      </p:sp>
      <p:pic>
        <p:nvPicPr>
          <p:cNvPr id="13414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5" y="3936386"/>
            <a:ext cx="259555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14983" y="2110077"/>
            <a:ext cx="7592038" cy="17700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and enable  under-represented gender to be intensively involved in all COST activities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the way to gender equality in science and </a:t>
            </a:r>
            <a:r>
              <a:rPr lang="en-GB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endParaRPr lang="en-GB" sz="1950" dirty="0" smtClean="0"/>
          </a:p>
          <a:p>
            <a:pPr marL="0" indent="0">
              <a:buFont typeface="Arial"/>
              <a:buNone/>
              <a:defRPr/>
            </a:pPr>
            <a:endParaRPr lang="en-GB" b="1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817255" y="4855549"/>
            <a:ext cx="7592038" cy="862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5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anose="05000000000000000000" pitchFamily="2" charset="2"/>
              <a:buChar char="q"/>
              <a:defRPr/>
            </a:pPr>
            <a:endParaRPr lang="en-GB" sz="1950" dirty="0" smtClean="0"/>
          </a:p>
          <a:p>
            <a:pPr marL="0" indent="0">
              <a:buFont typeface="Arial"/>
              <a:buNone/>
              <a:defRPr/>
            </a:pPr>
            <a:endParaRPr lang="en-GB" b="1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4177" y="1339038"/>
            <a:ext cx="2401490" cy="500063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ale/female </a:t>
            </a:r>
            <a:r>
              <a:rPr lang="en-GB" sz="1600" b="1" dirty="0" smtClean="0">
                <a:solidFill>
                  <a:srgbClr val="FFFFFF"/>
                </a:solidFill>
              </a:rPr>
              <a:t> 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63628" y="3910657"/>
            <a:ext cx="3465909" cy="192024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47729"/>
              </a:buClr>
              <a:defRPr/>
            </a:pPr>
            <a:r>
              <a:rPr lang="en-GB" sz="2700" b="1" dirty="0">
                <a:solidFill>
                  <a:prstClr val="white"/>
                </a:solidFill>
              </a:rPr>
              <a:t>COST </a:t>
            </a:r>
            <a:r>
              <a:rPr lang="en-GB" sz="2700" b="1" dirty="0" smtClean="0">
                <a:solidFill>
                  <a:prstClr val="white"/>
                </a:solidFill>
              </a:rPr>
              <a:t>Inclusiveness </a:t>
            </a:r>
          </a:p>
          <a:p>
            <a:pPr algn="ctr">
              <a:spcBef>
                <a:spcPct val="20000"/>
              </a:spcBef>
              <a:buClr>
                <a:srgbClr val="F47729"/>
              </a:buClr>
              <a:defRPr/>
            </a:pPr>
            <a:r>
              <a:rPr lang="en-GB" sz="2700" b="1" dirty="0" smtClean="0">
                <a:solidFill>
                  <a:prstClr val="white"/>
                </a:solidFill>
              </a:rPr>
              <a:t>Policy supports </a:t>
            </a:r>
          </a:p>
          <a:p>
            <a:pPr algn="ctr">
              <a:spcBef>
                <a:spcPct val="20000"/>
              </a:spcBef>
              <a:buClr>
                <a:srgbClr val="F47729"/>
              </a:buClr>
              <a:defRPr/>
            </a:pPr>
            <a:r>
              <a:rPr lang="en-GB" sz="2700" b="1" dirty="0" smtClean="0">
                <a:solidFill>
                  <a:prstClr val="white"/>
                </a:solidFill>
              </a:rPr>
              <a:t>Gender balance</a:t>
            </a:r>
            <a:endParaRPr lang="en-GB" sz="2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16428" y="489681"/>
            <a:ext cx="6986127" cy="929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inclusiveness-oriented</a:t>
            </a:r>
            <a:r>
              <a:rPr lang="en-GB" altLang="en-US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GB" altLang="en-US" sz="3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478851" y="1581913"/>
            <a:ext cx="6536437" cy="4761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Seeking </a:t>
            </a: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researchers’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involvement by </a:t>
            </a: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up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Initiator </a:t>
            </a:r>
            <a:r>
              <a:rPr lang="en-US" alt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preparing proposals for COST 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roles </a:t>
            </a:r>
            <a:r>
              <a:rPr lang="en-US" alt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proposals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in COST 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 role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Seeking Inclusiveness Target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ountries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involvement by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Info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inititiaves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Raising awareness at various events </a:t>
            </a:r>
          </a:p>
          <a:p>
            <a:pPr marL="342900" lvl="1" indent="0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D209CFF-54A7-4807-9ADA-1219E59B32B2}" type="slidenum">
              <a:rPr lang="de-DE" altLang="en-US" smtClean="0">
                <a:solidFill>
                  <a:srgbClr val="898989"/>
                </a:solidFill>
              </a:rPr>
              <a:pPr/>
              <a:t>21</a:t>
            </a:fld>
            <a:endParaRPr lang="de-DE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1316" y="1482195"/>
            <a:ext cx="7925561" cy="4438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objective is to use the COST networking instrument for targeting specific policy priorities in order to: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 the role of COST in its policy priorities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Stimulate the strategic development of future oriented societal questions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Contribute to EU2020 political goals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TN1401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in Forest Policy and Governance in Western Balkan Region – CAPABAL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forest and natural resources governance, policy, and economics capacity in the Western Balkan </a:t>
            </a:r>
            <a:r>
              <a:rPr lang="en-GB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policy-makers in Western Balkan region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 in relevant areas (capacity building)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GB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512499" y="310517"/>
            <a:ext cx="7063357" cy="84958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Networks serving COST Policies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2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/>
              <a:t>23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7249" y="73666"/>
            <a:ext cx="7590564" cy="142439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 1401 </a:t>
            </a:r>
            <a:r>
              <a:rPr lang="en-GB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in Forest Policy and Governance in Western Balkan Region – </a:t>
            </a:r>
            <a:r>
              <a:rPr lang="en-GB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CAPABAL</a:t>
            </a:r>
            <a:endParaRPr lang="en-US" sz="3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OST | Capacity building in forest policy and governance in Western Balkan region (CAPABAL) - Partie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t="19790" r="44144" b="70526"/>
          <a:stretch/>
        </p:blipFill>
        <p:spPr>
          <a:xfrm>
            <a:off x="2066026" y="1605472"/>
            <a:ext cx="4761297" cy="154966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3608" y="3550595"/>
            <a:ext cx="8157745" cy="2792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enhance forest and natural resources governance, policy, and sustainable multifunctional forest management in the Western Balkan region and Europe in general by creating a strong, regional collaborative network of experienced and future leaders in science, policy, and management well connected to European and international </a:t>
            </a:r>
            <a:r>
              <a:rPr lang="en-GB" sz="28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en-GB" sz="28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/>
              <a:t>24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6832" y="372828"/>
            <a:ext cx="6943636" cy="52617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 1401 Secondary objective</a:t>
            </a:r>
            <a:endParaRPr lang="en-US" sz="3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17173" y="1370724"/>
            <a:ext cx="7063357" cy="432535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Consolidate a regional network of ESRs in forest and natural resources governance, policy</a:t>
            </a:r>
            <a:r>
              <a:rPr lang="en-GB" sz="1400" dirty="0" smtClean="0">
                <a:solidFill>
                  <a:schemeClr val="tx2"/>
                </a:solidFill>
              </a:rPr>
              <a:t>, and </a:t>
            </a:r>
            <a:r>
              <a:rPr lang="en-GB" sz="1400" dirty="0">
                <a:solidFill>
                  <a:schemeClr val="tx2"/>
                </a:solidFill>
              </a:rPr>
              <a:t>economics in the Western Balkan region and enhance their capacity by linking them </a:t>
            </a:r>
            <a:r>
              <a:rPr lang="en-GB" sz="1400" dirty="0" smtClean="0">
                <a:solidFill>
                  <a:schemeClr val="tx2"/>
                </a:solidFill>
              </a:rPr>
              <a:t>to leading </a:t>
            </a:r>
            <a:r>
              <a:rPr lang="en-GB" sz="1400" dirty="0">
                <a:solidFill>
                  <a:schemeClr val="tx2"/>
                </a:solidFill>
              </a:rPr>
              <a:t>researchers in these fields in </a:t>
            </a:r>
            <a:r>
              <a:rPr lang="en-GB" sz="1400" dirty="0" smtClean="0">
                <a:solidFill>
                  <a:schemeClr val="tx2"/>
                </a:solidFill>
              </a:rPr>
              <a:t>Europe.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Create </a:t>
            </a:r>
            <a:r>
              <a:rPr lang="en-GB" sz="1400" dirty="0">
                <a:solidFill>
                  <a:schemeClr val="tx2"/>
                </a:solidFill>
              </a:rPr>
              <a:t>new networks of future leaders in policy and practice – forest and natural </a:t>
            </a:r>
            <a:r>
              <a:rPr lang="en-GB" sz="1400" dirty="0" smtClean="0">
                <a:solidFill>
                  <a:schemeClr val="tx2"/>
                </a:solidFill>
              </a:rPr>
              <a:t>resources management </a:t>
            </a:r>
            <a:r>
              <a:rPr lang="en-GB" sz="1400" dirty="0">
                <a:solidFill>
                  <a:schemeClr val="tx2"/>
                </a:solidFill>
              </a:rPr>
              <a:t>–and link them to existing policy leaders and experts in </a:t>
            </a:r>
            <a:r>
              <a:rPr lang="en-GB" sz="1400" dirty="0" smtClean="0">
                <a:solidFill>
                  <a:schemeClr val="tx2"/>
                </a:solidFill>
              </a:rPr>
              <a:t>sustainable multifunctional </a:t>
            </a:r>
            <a:r>
              <a:rPr lang="en-GB" sz="1400" dirty="0">
                <a:solidFill>
                  <a:schemeClr val="tx2"/>
                </a:solidFill>
              </a:rPr>
              <a:t>forest management in </a:t>
            </a:r>
            <a:r>
              <a:rPr lang="en-GB" sz="1400" dirty="0" smtClean="0">
                <a:solidFill>
                  <a:schemeClr val="tx2"/>
                </a:solidFill>
              </a:rPr>
              <a:t>Europe.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Build </a:t>
            </a:r>
            <a:r>
              <a:rPr lang="en-GB" sz="1400" dirty="0">
                <a:solidFill>
                  <a:schemeClr val="tx2"/>
                </a:solidFill>
              </a:rPr>
              <a:t>a strong, collaborative network of future leaders in science, policy, and practice that </a:t>
            </a:r>
            <a:r>
              <a:rPr lang="en-GB" sz="1400" dirty="0" smtClean="0">
                <a:solidFill>
                  <a:schemeClr val="tx2"/>
                </a:solidFill>
              </a:rPr>
              <a:t>is closely </a:t>
            </a:r>
            <a:r>
              <a:rPr lang="en-GB" sz="1400" dirty="0">
                <a:solidFill>
                  <a:schemeClr val="tx2"/>
                </a:solidFill>
              </a:rPr>
              <a:t>linked to existing networks in these areas so as to increase their capacity to </a:t>
            </a:r>
            <a:r>
              <a:rPr lang="en-GB" sz="1400" dirty="0" smtClean="0">
                <a:solidFill>
                  <a:schemeClr val="tx2"/>
                </a:solidFill>
              </a:rPr>
              <a:t>develop high </a:t>
            </a:r>
            <a:r>
              <a:rPr lang="en-GB" sz="1400" dirty="0">
                <a:solidFill>
                  <a:schemeClr val="tx2"/>
                </a:solidFill>
              </a:rPr>
              <a:t>quality policy relevant research, new policy instruments, and new approaches to </a:t>
            </a:r>
            <a:r>
              <a:rPr lang="en-GB" sz="1400" dirty="0" smtClean="0">
                <a:solidFill>
                  <a:schemeClr val="tx2"/>
                </a:solidFill>
              </a:rPr>
              <a:t>SFM.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Develop </a:t>
            </a:r>
            <a:r>
              <a:rPr lang="en-GB" sz="1400" dirty="0">
                <a:solidFill>
                  <a:schemeClr val="tx2"/>
                </a:solidFill>
              </a:rPr>
              <a:t>regional Vision document and Strategic Research Agenda addressing challenges </a:t>
            </a:r>
            <a:r>
              <a:rPr lang="en-GB" sz="1400" dirty="0" smtClean="0">
                <a:solidFill>
                  <a:schemeClr val="tx2"/>
                </a:solidFill>
              </a:rPr>
              <a:t>and opportunities </a:t>
            </a:r>
            <a:r>
              <a:rPr lang="en-GB" sz="1400" dirty="0">
                <a:solidFill>
                  <a:schemeClr val="tx2"/>
                </a:solidFill>
              </a:rPr>
              <a:t>identified in the Vision </a:t>
            </a:r>
            <a:r>
              <a:rPr lang="en-GB" sz="1400" dirty="0" smtClean="0">
                <a:solidFill>
                  <a:schemeClr val="tx2"/>
                </a:solidFill>
              </a:rPr>
              <a:t>document.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Develop </a:t>
            </a:r>
            <a:r>
              <a:rPr lang="en-GB" sz="1400" dirty="0">
                <a:solidFill>
                  <a:schemeClr val="tx2"/>
                </a:solidFill>
              </a:rPr>
              <a:t>strong linkages with other relevant policy focused networks and processes in </a:t>
            </a:r>
            <a:r>
              <a:rPr lang="en-GB" sz="1400" dirty="0" smtClean="0">
                <a:solidFill>
                  <a:schemeClr val="tx2"/>
                </a:solidFill>
              </a:rPr>
              <a:t>forest and </a:t>
            </a:r>
            <a:r>
              <a:rPr lang="en-GB" sz="1400" dirty="0">
                <a:solidFill>
                  <a:schemeClr val="tx2"/>
                </a:solidFill>
              </a:rPr>
              <a:t>natural resources governance, policy, and economics at the pan-European level </a:t>
            </a:r>
            <a:r>
              <a:rPr lang="en-GB" sz="1400" dirty="0" smtClean="0">
                <a:solidFill>
                  <a:schemeClr val="tx2"/>
                </a:solidFill>
              </a:rPr>
              <a:t>to improve </a:t>
            </a:r>
            <a:r>
              <a:rPr lang="en-GB" sz="1400" dirty="0">
                <a:solidFill>
                  <a:schemeClr val="tx2"/>
                </a:solidFill>
              </a:rPr>
              <a:t>sustainable forest and natural resources management and governance in the </a:t>
            </a:r>
            <a:r>
              <a:rPr lang="en-GB" sz="1400" dirty="0" smtClean="0">
                <a:solidFill>
                  <a:schemeClr val="tx2"/>
                </a:solidFill>
              </a:rPr>
              <a:t>region.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Secure </a:t>
            </a:r>
            <a:r>
              <a:rPr lang="en-GB" sz="1400" dirty="0">
                <a:solidFill>
                  <a:schemeClr val="tx2"/>
                </a:solidFill>
              </a:rPr>
              <a:t>the sustainability of the newly developed capacities by strengthening its </a:t>
            </a:r>
            <a:r>
              <a:rPr lang="en-GB" sz="1400" dirty="0" smtClean="0">
                <a:solidFill>
                  <a:schemeClr val="tx2"/>
                </a:solidFill>
              </a:rPr>
              <a:t>engagement with </a:t>
            </a:r>
            <a:r>
              <a:rPr lang="en-GB" sz="1400" dirty="0">
                <a:solidFill>
                  <a:schemeClr val="tx2"/>
                </a:solidFill>
              </a:rPr>
              <a:t>European researchers, enabling better external funding and bringing change to </a:t>
            </a:r>
            <a:r>
              <a:rPr lang="en-GB" sz="1400" dirty="0" smtClean="0">
                <a:solidFill>
                  <a:schemeClr val="tx2"/>
                </a:solidFill>
              </a:rPr>
              <a:t>national research </a:t>
            </a:r>
            <a:r>
              <a:rPr lang="en-GB" sz="1400" dirty="0">
                <a:solidFill>
                  <a:schemeClr val="tx2"/>
                </a:solidFill>
              </a:rPr>
              <a:t>funding priorities including forest and natural resources governance and policy </a:t>
            </a:r>
            <a:r>
              <a:rPr lang="en-GB" sz="1400" dirty="0" smtClean="0">
                <a:solidFill>
                  <a:schemeClr val="tx2"/>
                </a:solidFill>
              </a:rPr>
              <a:t>as high </a:t>
            </a:r>
            <a:r>
              <a:rPr lang="en-GB" sz="1400" dirty="0">
                <a:solidFill>
                  <a:schemeClr val="tx2"/>
                </a:solidFill>
              </a:rPr>
              <a:t>priority topics.</a:t>
            </a:r>
          </a:p>
        </p:txBody>
      </p:sp>
    </p:spTree>
    <p:extLst>
      <p:ext uri="{BB962C8B-B14F-4D97-AF65-F5344CB8AC3E}">
        <p14:creationId xmlns:p14="http://schemas.microsoft.com/office/powerpoint/2010/main" val="17161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/>
              <a:t>25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1" y="284833"/>
            <a:ext cx="7070096" cy="5642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 1401 Partners</a:t>
            </a:r>
            <a:endParaRPr lang="en-US" sz="3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6459" y="960707"/>
            <a:ext cx="7486835" cy="1011676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GB" sz="20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Chair: Dijana Vuletic (HR)</a:t>
            </a:r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GB" sz="2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</a:t>
            </a:r>
            <a:r>
              <a:rPr lang="en-GB" sz="20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Chair: Mersudin </a:t>
            </a:r>
            <a:r>
              <a:rPr lang="en-GB" sz="2000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Avdibegović</a:t>
            </a:r>
            <a:r>
              <a:rPr lang="en-GB" sz="20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(BA)</a:t>
            </a:r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GB" sz="2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GB" sz="20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Holder: Croatian Forest Research Institute</a:t>
            </a:r>
          </a:p>
        </p:txBody>
      </p:sp>
      <p:pic>
        <p:nvPicPr>
          <p:cNvPr id="5" name="Picture 4" descr="COST | Capacity building in forest policy and governance in Western Balkan region (CAPABAL) - Partie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 t="30736" r="32430" b="14947"/>
          <a:stretch/>
        </p:blipFill>
        <p:spPr>
          <a:xfrm>
            <a:off x="622980" y="2081721"/>
            <a:ext cx="5894552" cy="39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1215057" y="2592419"/>
            <a:ext cx="641389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700" b="1" i="1" dirty="0">
              <a:solidFill>
                <a:srgbClr val="FFFFFF"/>
              </a:solidFill>
            </a:endParaRP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COST </a:t>
            </a:r>
            <a:r>
              <a:rPr lang="en-US" sz="3200" b="1" dirty="0" smtClean="0">
                <a:solidFill>
                  <a:srgbClr val="FFFFFF"/>
                </a:solidFill>
              </a:rPr>
              <a:t>ACTIONS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/>
            <a:endParaRPr lang="en-US" sz="2700" b="1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857250"/>
            <a:ext cx="1119188" cy="5679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7729538" y="6343650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dirty="0" smtClean="0">
                <a:solidFill>
                  <a:srgbClr val="898989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139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661352" y="401480"/>
            <a:ext cx="5969196" cy="636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56585B"/>
                </a:solidFill>
              </a:rPr>
              <a:t>COST Actions are Networks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940154" y="5614989"/>
            <a:ext cx="428625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900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10A4EA-0B28-477F-9484-663CCDB46E3B}" type="slidenum">
              <a:rPr lang="de-DE" altLang="en-US" smtClean="0">
                <a:solidFill>
                  <a:srgbClr val="898989"/>
                </a:solidFill>
              </a:rPr>
              <a:pPr/>
              <a:t>27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32773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1465006" y="1555736"/>
            <a:ext cx="6165542" cy="1032138"/>
          </a:xfrm>
          <a:solidFill>
            <a:srgbClr val="DBDADC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altLang="en-US" sz="2200" b="1" dirty="0">
                <a:cs typeface="Arial" panose="020B0604020202020204" pitchFamily="34" charset="0"/>
              </a:rPr>
              <a:t>P</a:t>
            </a:r>
            <a:r>
              <a:rPr lang="en-GB" altLang="en-US" sz="2200" b="1" dirty="0" smtClean="0">
                <a:cs typeface="Arial" panose="020B0604020202020204" pitchFamily="34" charset="0"/>
              </a:rPr>
              <a:t>an-European</a:t>
            </a:r>
            <a:r>
              <a:rPr lang="en-GB" altLang="en-US" sz="2200" b="1" dirty="0">
                <a:cs typeface="Arial" panose="020B0604020202020204" pitchFamily="34" charset="0"/>
              </a:rPr>
              <a:t>, bottom-up science and technology networks open to researchers, industry and </a:t>
            </a:r>
            <a:r>
              <a:rPr lang="en-GB" altLang="en-US" sz="2200" b="1" dirty="0" smtClean="0">
                <a:cs typeface="Arial" panose="020B0604020202020204" pitchFamily="34" charset="0"/>
              </a:rPr>
              <a:t>policy </a:t>
            </a:r>
            <a:r>
              <a:rPr lang="en-GB" altLang="en-US" sz="2200" b="1" dirty="0">
                <a:cs typeface="Arial" panose="020B0604020202020204" pitchFamily="34" charset="0"/>
              </a:rPr>
              <a:t>stakeholders</a:t>
            </a:r>
          </a:p>
          <a:p>
            <a:pPr marL="0" indent="0">
              <a:buNone/>
            </a:pPr>
            <a:endParaRPr lang="en-US" altLang="en-US" sz="1350" b="1" dirty="0">
              <a:cs typeface="Arial" panose="020B0604020202020204" pitchFamily="34" charset="0"/>
            </a:endParaRPr>
          </a:p>
        </p:txBody>
      </p:sp>
      <p:sp>
        <p:nvSpPr>
          <p:cNvPr id="32774" name="Text Placeholder 4"/>
          <p:cNvSpPr txBox="1">
            <a:spLocks/>
          </p:cNvSpPr>
          <p:nvPr/>
        </p:nvSpPr>
        <p:spPr bwMode="auto">
          <a:xfrm>
            <a:off x="1465003" y="2836481"/>
            <a:ext cx="6158883" cy="884377"/>
          </a:xfrm>
          <a:prstGeom prst="rect">
            <a:avLst/>
          </a:prstGeom>
          <a:solidFill>
            <a:srgbClr val="D5E5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dirty="0" smtClean="0">
                <a:solidFill>
                  <a:srgbClr val="56585B"/>
                </a:solidFill>
                <a:latin typeface="Arial"/>
                <a:cs typeface="Arial" panose="020B0604020202020204" pitchFamily="34" charset="0"/>
              </a:rPr>
              <a:t>Duration up to </a:t>
            </a:r>
            <a:r>
              <a:rPr lang="en-GB" altLang="en-US" sz="2000" b="1" dirty="0">
                <a:solidFill>
                  <a:srgbClr val="56585B"/>
                </a:solidFill>
              </a:rPr>
              <a:t>4 </a:t>
            </a:r>
            <a:r>
              <a:rPr lang="en-GB" altLang="en-US" sz="2000" b="1" dirty="0" smtClean="0">
                <a:solidFill>
                  <a:srgbClr val="56585B"/>
                </a:solidFill>
              </a:rPr>
              <a:t>years </a:t>
            </a:r>
            <a:endParaRPr lang="en-GB" altLang="en-US" sz="2000" b="1" dirty="0">
              <a:solidFill>
                <a:srgbClr val="56585B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000" dirty="0" smtClean="0">
                <a:solidFill>
                  <a:srgbClr val="56585B"/>
                </a:solidFill>
                <a:latin typeface="Arial"/>
                <a:cs typeface="Arial" panose="020B0604020202020204" pitchFamily="34" charset="0"/>
              </a:rPr>
              <a:t>Minimum of </a:t>
            </a:r>
            <a:r>
              <a:rPr lang="en-GB" altLang="en-US" sz="2000" b="1" dirty="0">
                <a:solidFill>
                  <a:srgbClr val="56585B"/>
                </a:solidFill>
                <a:latin typeface="Arial"/>
                <a:cs typeface="Arial" panose="020B0604020202020204" pitchFamily="34" charset="0"/>
              </a:rPr>
              <a:t>5 COST </a:t>
            </a:r>
            <a:r>
              <a:rPr lang="en-GB" altLang="en-US" sz="2000" b="1" dirty="0" smtClean="0">
                <a:solidFill>
                  <a:srgbClr val="56585B"/>
                </a:solidFill>
                <a:latin typeface="Arial"/>
                <a:cs typeface="Arial" panose="020B0604020202020204" pitchFamily="34" charset="0"/>
              </a:rPr>
              <a:t>Member Countries</a:t>
            </a:r>
            <a:endParaRPr lang="en-GB" altLang="en-US" b="1" dirty="0">
              <a:solidFill>
                <a:srgbClr val="56585B"/>
              </a:solidFill>
              <a:latin typeface="Arial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en-US" sz="750" dirty="0">
              <a:solidFill>
                <a:srgbClr val="56585B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465004" y="3967962"/>
            <a:ext cx="6158883" cy="1396917"/>
          </a:xfrm>
          <a:prstGeom prst="rect">
            <a:avLst/>
          </a:prstGeom>
          <a:solidFill>
            <a:srgbClr val="FCC897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Through different</a:t>
            </a:r>
            <a:r>
              <a:rPr lang="en-US" altLang="en-US" sz="20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 networking tools: </a:t>
            </a:r>
            <a:endParaRPr lang="en-US" altLang="en-US" sz="2000" b="1" dirty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Meetings</a:t>
            </a:r>
            <a:r>
              <a:rPr lang="en-GB" altLang="en-US" sz="2000" dirty="0">
                <a:solidFill>
                  <a:srgbClr val="56585B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(MC, WG), </a:t>
            </a:r>
            <a:r>
              <a:rPr lang="en-GB" altLang="en-US" sz="2000" dirty="0">
                <a:solidFill>
                  <a:srgbClr val="56585B"/>
                </a:solidFill>
                <a:cs typeface="Arial" panose="020B0604020202020204" pitchFamily="34" charset="0"/>
              </a:rPr>
              <a:t>Short-term </a:t>
            </a:r>
            <a:r>
              <a:rPr lang="en-GB" altLang="en-US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Scientific Missions, </a:t>
            </a:r>
            <a:r>
              <a:rPr lang="en-GB" altLang="en-US" sz="2000" dirty="0">
                <a:solidFill>
                  <a:srgbClr val="56585B"/>
                </a:solidFill>
                <a:cs typeface="Arial" panose="020B0604020202020204" pitchFamily="34" charset="0"/>
              </a:rPr>
              <a:t>Training schools, Publications &amp; dissemination activities</a:t>
            </a:r>
          </a:p>
          <a:p>
            <a:pPr marL="0" indent="0" algn="ctr">
              <a:buNone/>
              <a:defRPr/>
            </a:pPr>
            <a:endParaRPr lang="en-US" sz="1500" b="1" dirty="0">
              <a:solidFill>
                <a:srgbClr val="F47729"/>
              </a:solidFill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4D4F52"/>
              </a:solidFill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D4F5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0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47994" y="1383454"/>
            <a:ext cx="6781544" cy="3966467"/>
          </a:xfrm>
        </p:spPr>
        <p:txBody>
          <a:bodyPr>
            <a:noAutofit/>
          </a:bodyPr>
          <a:lstStyle/>
          <a:p>
            <a:pPr lvl="1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b="1" dirty="0">
                <a:solidFill>
                  <a:schemeClr val="accent6"/>
                </a:solidFill>
                <a:cs typeface="Arial" panose="020B0604020202020204" pitchFamily="34" charset="0"/>
              </a:rPr>
              <a:t>All fields of S&amp;T </a:t>
            </a:r>
            <a:r>
              <a:rPr lang="en-GB" sz="2200" dirty="0">
                <a:solidFill>
                  <a:schemeClr val="accent6"/>
                </a:solidFill>
                <a:cs typeface="Arial" panose="020B0604020202020204" pitchFamily="34" charset="0"/>
              </a:rPr>
              <a:t>(including interdisciplinary, new and emergent fields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)</a:t>
            </a:r>
            <a:endParaRPr lang="en-GB" sz="22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b="1" dirty="0">
                <a:solidFill>
                  <a:schemeClr val="accent6"/>
                </a:solidFill>
                <a:cs typeface="Arial" panose="020B0604020202020204" pitchFamily="34" charset="0"/>
              </a:rPr>
              <a:t>Any novel and original idea </a:t>
            </a:r>
            <a:r>
              <a:rPr lang="en-GB" sz="2200" dirty="0">
                <a:solidFill>
                  <a:schemeClr val="accent6"/>
                </a:solidFill>
                <a:cs typeface="Arial" panose="020B0604020202020204" pitchFamily="34" charset="0"/>
              </a:rPr>
              <a:t>(innovative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)</a:t>
            </a:r>
            <a:endParaRPr lang="en-GB" sz="22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b="1" dirty="0">
                <a:solidFill>
                  <a:schemeClr val="accent6"/>
                </a:solidFill>
                <a:cs typeface="Arial" panose="020B0604020202020204" pitchFamily="34" charset="0"/>
              </a:rPr>
              <a:t>All partners </a:t>
            </a:r>
            <a:r>
              <a:rPr lang="en-GB" sz="2200" dirty="0">
                <a:solidFill>
                  <a:schemeClr val="accent6"/>
                </a:solidFill>
                <a:cs typeface="Arial" panose="020B0604020202020204" pitchFamily="34" charset="0"/>
              </a:rPr>
              <a:t>(public and private, big and small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)</a:t>
            </a:r>
            <a:endParaRPr lang="en-GB" sz="22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b="1" dirty="0">
                <a:solidFill>
                  <a:schemeClr val="accent6"/>
                </a:solidFill>
                <a:cs typeface="Arial" panose="020B0604020202020204" pitchFamily="34" charset="0"/>
              </a:rPr>
              <a:t>All career stages </a:t>
            </a:r>
            <a:r>
              <a:rPr lang="en-GB" sz="2200" dirty="0">
                <a:solidFill>
                  <a:schemeClr val="accent6"/>
                </a:solidFill>
                <a:cs typeface="Arial" panose="020B0604020202020204" pitchFamily="34" charset="0"/>
              </a:rPr>
              <a:t>(young and senior investigators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)</a:t>
            </a:r>
            <a:endParaRPr lang="en-GB" sz="22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b="1" dirty="0">
                <a:solidFill>
                  <a:schemeClr val="accent6"/>
                </a:solidFill>
                <a:cs typeface="Arial" panose="020B0604020202020204" pitchFamily="34" charset="0"/>
              </a:rPr>
              <a:t>All </a:t>
            </a:r>
            <a:r>
              <a:rPr lang="en-GB" sz="22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countries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 (including </a:t>
            </a:r>
            <a:r>
              <a:rPr lang="en-GB" sz="2200" dirty="0">
                <a:solidFill>
                  <a:schemeClr val="accent6"/>
                </a:solidFill>
                <a:cs typeface="Arial" panose="020B0604020202020204" pitchFamily="34" charset="0"/>
              </a:rPr>
              <a:t>COST Near Neighbour 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Countries </a:t>
            </a:r>
            <a:r>
              <a:rPr lang="en-GB" sz="2200" dirty="0">
                <a:solidFill>
                  <a:schemeClr val="accent6"/>
                </a:solidFill>
                <a:cs typeface="Arial" panose="020B0604020202020204" pitchFamily="34" charset="0"/>
              </a:rPr>
              <a:t>and International Partner 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Countries)</a:t>
            </a:r>
            <a:endParaRPr lang="en-GB" sz="22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defTabSz="257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257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257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257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A2D6E0-B50C-43C2-BF00-0A9E1F3F6187}" type="slidenum">
              <a:rPr lang="de-DE" smtClean="0">
                <a:solidFill>
                  <a:srgbClr val="898989"/>
                </a:solidFill>
              </a:rPr>
              <a:pPr/>
              <a:t>28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1361" y="1833563"/>
            <a:ext cx="369332" cy="3352800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endParaRPr lang="en-GB" sz="1200" b="1" cap="small" dirty="0">
              <a:solidFill>
                <a:srgbClr val="FF66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800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536027" y="372013"/>
            <a:ext cx="5297090" cy="636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solidFill>
                  <a:srgbClr val="56585B"/>
                </a:solidFill>
              </a:rPr>
              <a:t>COST </a:t>
            </a:r>
            <a:r>
              <a:rPr lang="en-US" sz="3200" dirty="0" smtClean="0">
                <a:solidFill>
                  <a:srgbClr val="56585B"/>
                </a:solidFill>
              </a:rPr>
              <a:t>Actions are Open</a:t>
            </a:r>
            <a:endParaRPr lang="en-US" sz="3200" dirty="0">
              <a:solidFill>
                <a:srgbClr val="56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8A5CF3B-B9A7-4039-8796-FDEE1DA632A7}" type="slidenum">
              <a:rPr lang="de-DE" smtClean="0">
                <a:latin typeface="Arial"/>
              </a:rPr>
              <a:pPr>
                <a:defRPr/>
              </a:pPr>
              <a:t>29</a:t>
            </a:fld>
            <a:endParaRPr lang="de-DE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9304" y="1708114"/>
            <a:ext cx="6629400" cy="384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BC7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       </a:t>
            </a:r>
            <a:r>
              <a:rPr lang="en-GB" sz="2000" dirty="0" smtClean="0">
                <a:solidFill>
                  <a:srgbClr val="56585B"/>
                </a:solidFill>
              </a:rPr>
              <a:t>330                        running COST Actions</a:t>
            </a:r>
            <a:endParaRPr lang="en-GB" sz="2000" dirty="0">
              <a:solidFill>
                <a:srgbClr val="56585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9304" y="2617493"/>
            <a:ext cx="6629400" cy="384048"/>
          </a:xfrm>
          <a:prstGeom prst="rect">
            <a:avLst/>
          </a:prstGeom>
          <a:solidFill>
            <a:srgbClr val="FAEAF4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56585B"/>
                </a:solidFill>
              </a:rPr>
              <a:t>     </a:t>
            </a:r>
            <a:r>
              <a:rPr lang="en-GB" sz="2000" dirty="0" smtClean="0">
                <a:solidFill>
                  <a:srgbClr val="56585B"/>
                </a:solidFill>
              </a:rPr>
              <a:t>2370                                STSMs</a:t>
            </a:r>
            <a:endParaRPr lang="en-GB" sz="2000" dirty="0">
              <a:solidFill>
                <a:srgbClr val="5658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304" y="3065090"/>
            <a:ext cx="6629400" cy="384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BC7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rgbClr val="56585B"/>
                </a:solidFill>
              </a:rPr>
              <a:t>  &gt; 1300              Scientific workshops and meetings</a:t>
            </a:r>
            <a:endParaRPr lang="en-GB" sz="2000" dirty="0">
              <a:solidFill>
                <a:srgbClr val="56585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9304" y="2161411"/>
            <a:ext cx="6629400" cy="384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BC7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56585B"/>
                </a:solidFill>
              </a:rPr>
              <a:t>  </a:t>
            </a:r>
            <a:r>
              <a:rPr lang="en-GB" sz="2000" dirty="0" smtClean="0">
                <a:solidFill>
                  <a:srgbClr val="56585B"/>
                </a:solidFill>
              </a:rPr>
              <a:t>30 000                            Participants</a:t>
            </a:r>
            <a:endParaRPr lang="en-GB" sz="2000" dirty="0">
              <a:solidFill>
                <a:srgbClr val="5658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9304" y="4005132"/>
            <a:ext cx="6629400" cy="384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BC7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rgbClr val="56585B"/>
                </a:solidFill>
              </a:rPr>
              <a:t>  &gt; 5000                Training school participants</a:t>
            </a:r>
            <a:endParaRPr lang="en-GB" sz="2000" dirty="0">
              <a:solidFill>
                <a:srgbClr val="56585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9304" y="3532516"/>
            <a:ext cx="6629400" cy="384048"/>
          </a:xfrm>
          <a:prstGeom prst="rect">
            <a:avLst/>
          </a:prstGeom>
          <a:solidFill>
            <a:srgbClr val="FAEAF4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rgbClr val="56585B"/>
                </a:solidFill>
              </a:rPr>
              <a:t>   &gt; 220                          Training schools</a:t>
            </a:r>
            <a:endParaRPr lang="en-GB" sz="2000" dirty="0">
              <a:solidFill>
                <a:srgbClr val="56585B"/>
              </a:solidFill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38383" y="406480"/>
            <a:ext cx="5297091" cy="636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rgbClr val="56585B"/>
                </a:solidFill>
              </a:rPr>
              <a:t>COST Actions – 2014</a:t>
            </a:r>
          </a:p>
        </p:txBody>
      </p:sp>
    </p:spTree>
    <p:extLst>
      <p:ext uri="{BB962C8B-B14F-4D97-AF65-F5344CB8AC3E}">
        <p14:creationId xmlns:p14="http://schemas.microsoft.com/office/powerpoint/2010/main" val="48596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866900" y="368300"/>
            <a:ext cx="6853238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en-US" sz="3600" dirty="0" smtClean="0">
                <a:solidFill>
                  <a:schemeClr val="bg1"/>
                </a:solidFill>
              </a:rPr>
              <a:t>OUTLINE</a:t>
            </a:r>
          </a:p>
          <a:p>
            <a:pPr algn="r"/>
            <a:r>
              <a:rPr lang="en-US" altLang="en-US" dirty="0" smtClean="0"/>
              <a:t>	 </a:t>
            </a: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52B192-4E6D-4F19-9F56-3E76B5243838}" type="slidenum">
              <a:rPr lang="de-DE" altLang="en-US" smtClean="0">
                <a:solidFill>
                  <a:srgbClr val="898989"/>
                </a:solidFill>
              </a:rPr>
              <a:pPr/>
              <a:t>3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492250" cy="7572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03963"/>
            <a:ext cx="554038" cy="55403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901192" y="1386777"/>
            <a:ext cx="7983538" cy="449649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26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The COST Association</a:t>
            </a:r>
          </a:p>
          <a:p>
            <a:pPr defTabSz="95726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Agreements with the EC: FPA-SGA</a:t>
            </a:r>
          </a:p>
          <a:p>
            <a:pPr defTabSz="95726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</a:rPr>
              <a:t>COST </a:t>
            </a:r>
            <a:r>
              <a:rPr lang="en-GB" sz="2400" b="1" dirty="0" smtClean="0">
                <a:solidFill>
                  <a:schemeClr val="bg1"/>
                </a:solidFill>
              </a:rPr>
              <a:t>Strategies and Policies</a:t>
            </a:r>
            <a:endParaRPr lang="en-GB" sz="2400" b="1" dirty="0">
              <a:solidFill>
                <a:schemeClr val="bg1"/>
              </a:solidFill>
            </a:endParaRPr>
          </a:p>
          <a:p>
            <a:pPr defTabSz="95726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</a:rPr>
              <a:t>COST Inclusiveness Target Countries</a:t>
            </a:r>
          </a:p>
          <a:p>
            <a:pPr defTabSz="95726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COST </a:t>
            </a:r>
            <a:r>
              <a:rPr lang="en-GB" sz="2400" b="1" dirty="0">
                <a:solidFill>
                  <a:schemeClr val="bg1"/>
                </a:solidFill>
              </a:rPr>
              <a:t>Actions - how to participate</a:t>
            </a:r>
            <a:r>
              <a:rPr lang="en-GB" sz="2400" b="1" dirty="0" smtClean="0">
                <a:solidFill>
                  <a:schemeClr val="bg1"/>
                </a:solidFill>
              </a:rPr>
              <a:t>?</a:t>
            </a:r>
            <a:endParaRPr lang="en-GB" sz="2400" b="1" dirty="0">
              <a:solidFill>
                <a:schemeClr val="bg1"/>
              </a:solidFill>
            </a:endParaRPr>
          </a:p>
          <a:p>
            <a:pPr defTabSz="95726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Apply to the COST Open Call</a:t>
            </a:r>
          </a:p>
          <a:p>
            <a:pPr defTabSz="95726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Become a COST Expert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1350764" y="2230496"/>
            <a:ext cx="64138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rgbClr val="FFFFFF"/>
                </a:solidFill>
              </a:rPr>
              <a:t>Do you want to participate?</a:t>
            </a:r>
            <a:endParaRPr lang="en-GB" sz="2800" b="1" dirty="0">
              <a:solidFill>
                <a:srgbClr val="FFFFFF"/>
              </a:solidFill>
            </a:endParaRPr>
          </a:p>
          <a:p>
            <a:pPr algn="ctr"/>
            <a:endParaRPr lang="en-GB" sz="2700" b="1" dirty="0">
              <a:solidFill>
                <a:srgbClr val="FFFFFF"/>
              </a:solidFill>
            </a:endParaRPr>
          </a:p>
          <a:p>
            <a:pPr algn="ctr"/>
            <a:r>
              <a:rPr lang="en-GB" sz="2700" b="1" dirty="0">
                <a:solidFill>
                  <a:srgbClr val="FFFFFF"/>
                </a:solidFill>
              </a:rPr>
              <a:t> </a:t>
            </a:r>
            <a:r>
              <a:rPr lang="en-GB" sz="2700" b="1" dirty="0">
                <a:solidFill>
                  <a:srgbClr val="FFFFFF"/>
                </a:solidFill>
                <a:hlinkClick r:id="rId3"/>
              </a:rPr>
              <a:t>http://www.cost.eu/participate</a:t>
            </a:r>
            <a:endParaRPr lang="en-GB" sz="2700" b="1" dirty="0">
              <a:solidFill>
                <a:srgbClr val="FFFFFF"/>
              </a:solidFill>
            </a:endParaRPr>
          </a:p>
          <a:p>
            <a:pPr algn="ctr"/>
            <a:endParaRPr lang="en-GB" sz="2700" b="1" dirty="0">
              <a:solidFill>
                <a:srgbClr val="FFFFFF"/>
              </a:solidFill>
            </a:endParaRPr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3222AB-D7BA-44AA-A138-1BAFE4A4C695}" type="slidenum">
              <a:rPr lang="de-DE" smtClean="0">
                <a:solidFill>
                  <a:srgbClr val="898989"/>
                </a:solidFill>
              </a:rPr>
              <a:pPr/>
              <a:t>30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857250"/>
            <a:ext cx="1119188" cy="5679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691641" y="437627"/>
            <a:ext cx="5250656" cy="636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2700" dirty="0">
                <a:solidFill>
                  <a:srgbClr val="56585B"/>
                </a:solidFill>
              </a:rPr>
              <a:t>Who can participate? </a:t>
            </a:r>
            <a:endParaRPr lang="en-US" dirty="0" smtClean="0">
              <a:solidFill>
                <a:srgbClr val="56585B"/>
              </a:solidFill>
            </a:endParaRPr>
          </a:p>
        </p:txBody>
      </p:sp>
      <p:sp>
        <p:nvSpPr>
          <p:cNvPr id="7373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437745" y="1337186"/>
            <a:ext cx="7362087" cy="48982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GB" sz="2200" dirty="0" smtClean="0">
                <a:solidFill>
                  <a:srgbClr val="56585B"/>
                </a:solidFill>
              </a:rPr>
              <a:t>Researchers, engineers and scholars from:</a:t>
            </a:r>
            <a:endParaRPr lang="en-GB" sz="2200" dirty="0">
              <a:solidFill>
                <a:srgbClr val="56585B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200" dirty="0">
              <a:solidFill>
                <a:srgbClr val="56585B"/>
              </a:solidFill>
            </a:endParaRPr>
          </a:p>
          <a:p>
            <a:pPr lvl="1" algn="just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COST Member Countries </a:t>
            </a: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and </a:t>
            </a:r>
          </a:p>
          <a:p>
            <a:pPr marL="342900" lvl="1" indent="0" algn="just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   Cooperating State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Near </a:t>
            </a: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Neighbour </a:t>
            </a: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Countries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International </a:t>
            </a: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Partner </a:t>
            </a: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Countries</a:t>
            </a:r>
            <a:endParaRPr lang="en-GB" sz="2200" dirty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European Commission and EU </a:t>
            </a: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Agencies</a:t>
            </a:r>
            <a:endParaRPr lang="en-GB" sz="2200" dirty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European RTD </a:t>
            </a: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Organisations</a:t>
            </a:r>
            <a:endParaRPr lang="en-GB" sz="2200" dirty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en-GB" sz="2200" dirty="0">
                <a:solidFill>
                  <a:srgbClr val="56585B"/>
                </a:solidFill>
                <a:cs typeface="Arial" panose="020B0604020202020204" pitchFamily="34" charset="0"/>
              </a:rPr>
              <a:t>International </a:t>
            </a:r>
            <a:r>
              <a:rPr lang="en-GB" sz="2200" dirty="0" smtClean="0">
                <a:solidFill>
                  <a:srgbClr val="56585B"/>
                </a:solidFill>
                <a:cs typeface="Arial" panose="020B0604020202020204" pitchFamily="34" charset="0"/>
              </a:rPr>
              <a:t>Organisations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endParaRPr lang="fr-FR" sz="2200" dirty="0">
              <a:solidFill>
                <a:srgbClr val="56585B"/>
              </a:solidFill>
              <a:cs typeface="Arial" panose="020B0604020202020204" pitchFamily="34" charset="0"/>
            </a:endParaRPr>
          </a:p>
        </p:txBody>
      </p:sp>
      <p:sp>
        <p:nvSpPr>
          <p:cNvPr id="156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9BC3-A128-414E-BA99-F216E8578638}" type="slidenum">
              <a:rPr lang="de-DE" smtClean="0">
                <a:solidFill>
                  <a:srgbClr val="898989"/>
                </a:solidFill>
              </a:rPr>
              <a:pPr/>
              <a:t>31</a:t>
            </a:fld>
            <a:endParaRPr lang="de-DE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1350764" y="1518063"/>
            <a:ext cx="641389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sz="2700" b="1" dirty="0" smtClean="0">
              <a:solidFill>
                <a:srgbClr val="FFFFFF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FF"/>
                </a:solidFill>
              </a:rPr>
              <a:t>Would you like to join an existing COST Action?</a:t>
            </a:r>
          </a:p>
          <a:p>
            <a:pPr algn="ctr"/>
            <a:endParaRPr lang="en-GB" sz="2700" b="1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FFFFF"/>
                </a:solidFill>
                <a:hlinkClick r:id="rId3"/>
              </a:rPr>
              <a:t>http://www.cost.eu/participate/join_action</a:t>
            </a:r>
            <a:endParaRPr lang="en-GB" sz="2400" b="1" dirty="0" smtClean="0">
              <a:solidFill>
                <a:srgbClr val="FFFFFF"/>
              </a:solidFill>
            </a:endParaRPr>
          </a:p>
          <a:p>
            <a:pPr algn="ctr"/>
            <a:endParaRPr lang="en-GB" sz="2700" b="1" dirty="0" smtClean="0">
              <a:solidFill>
                <a:srgbClr val="FFFFFF"/>
              </a:solidFill>
            </a:endParaRPr>
          </a:p>
          <a:p>
            <a:pPr algn="ctr"/>
            <a:endParaRPr lang="en-GB" sz="2700" b="1" dirty="0">
              <a:solidFill>
                <a:srgbClr val="FFFFFF"/>
              </a:solidFill>
            </a:endParaRPr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3222AB-D7BA-44AA-A138-1BAFE4A4C695}" type="slidenum">
              <a:rPr lang="de-DE" smtClean="0">
                <a:solidFill>
                  <a:srgbClr val="898989"/>
                </a:solidFill>
              </a:rPr>
              <a:pPr/>
              <a:t>32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857250"/>
            <a:ext cx="1119188" cy="5679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3274" y="5473305"/>
            <a:ext cx="415529" cy="4155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682" y="444192"/>
            <a:ext cx="5891680" cy="637190"/>
          </a:xfrm>
        </p:spPr>
        <p:txBody>
          <a:bodyPr/>
          <a:lstStyle/>
          <a:p>
            <a:r>
              <a:rPr lang="en-GB" sz="3200" dirty="0">
                <a:solidFill>
                  <a:srgbClr val="56585B"/>
                </a:solidFill>
              </a:rPr>
              <a:t>COST Actions are Open!</a:t>
            </a:r>
            <a:endParaRPr lang="en-US" sz="3200" dirty="0">
              <a:solidFill>
                <a:srgbClr val="56585B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502485" y="1443445"/>
            <a:ext cx="6227541" cy="47013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47729"/>
              </a:buClr>
              <a:buNone/>
            </a:pPr>
            <a:r>
              <a:rPr lang="en-US" sz="2400" b="1" dirty="0">
                <a:solidFill>
                  <a:srgbClr val="56585B"/>
                </a:solidFill>
              </a:rPr>
              <a:t>You can join any Action that is running:</a:t>
            </a:r>
          </a:p>
          <a:p>
            <a:pPr marL="0" indent="0">
              <a:buClr>
                <a:srgbClr val="F47729"/>
              </a:buClr>
              <a:buNone/>
            </a:pPr>
            <a:endParaRPr lang="en-US" sz="1125" dirty="0">
              <a:solidFill>
                <a:srgbClr val="56585B"/>
              </a:solidFill>
            </a:endParaRPr>
          </a:p>
          <a:p>
            <a:pPr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6585B"/>
                </a:solidFill>
              </a:rPr>
              <a:t>a</a:t>
            </a:r>
            <a:r>
              <a:rPr lang="en-US" sz="2400" b="1" dirty="0" smtClean="0">
                <a:solidFill>
                  <a:srgbClr val="56585B"/>
                </a:solidFill>
              </a:rPr>
              <a:t>s a </a:t>
            </a:r>
            <a:r>
              <a:rPr lang="en-US" sz="2400" b="1" dirty="0">
                <a:solidFill>
                  <a:srgbClr val="56585B"/>
                </a:solidFill>
              </a:rPr>
              <a:t>MC </a:t>
            </a:r>
            <a:r>
              <a:rPr lang="en-US" sz="2400" b="1" dirty="0" smtClean="0">
                <a:solidFill>
                  <a:srgbClr val="56585B"/>
                </a:solidFill>
              </a:rPr>
              <a:t>Member:</a:t>
            </a:r>
            <a:endParaRPr lang="en-US" sz="2400" b="1" dirty="0">
              <a:solidFill>
                <a:srgbClr val="56585B"/>
              </a:solidFill>
            </a:endParaRPr>
          </a:p>
          <a:p>
            <a:pPr marL="400050" lvl="1" indent="0">
              <a:buClr>
                <a:srgbClr val="F47729"/>
              </a:buClr>
              <a:buNone/>
            </a:pPr>
            <a:r>
              <a:rPr lang="en-US" sz="2400" dirty="0">
                <a:solidFill>
                  <a:srgbClr val="56585B"/>
                </a:solidFill>
              </a:rPr>
              <a:t>By contacting your CNC in order to be one (of the maximum two) MC members representing your </a:t>
            </a:r>
            <a:r>
              <a:rPr lang="en-US" sz="2400" dirty="0" smtClean="0">
                <a:solidFill>
                  <a:srgbClr val="56585B"/>
                </a:solidFill>
              </a:rPr>
              <a:t>Country</a:t>
            </a:r>
            <a:endParaRPr lang="en-US" sz="2400" dirty="0">
              <a:solidFill>
                <a:srgbClr val="56585B"/>
              </a:solidFill>
            </a:endParaRPr>
          </a:p>
          <a:p>
            <a:pPr marL="0" indent="0">
              <a:buClr>
                <a:srgbClr val="F47729"/>
              </a:buClr>
              <a:buNone/>
            </a:pPr>
            <a:endParaRPr lang="en-US" sz="2400" dirty="0">
              <a:solidFill>
                <a:srgbClr val="56585B"/>
              </a:solidFill>
            </a:endParaRPr>
          </a:p>
          <a:p>
            <a:pPr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6585B"/>
                </a:solidFill>
              </a:rPr>
              <a:t>a</a:t>
            </a:r>
            <a:r>
              <a:rPr lang="en-US" sz="2400" b="1" dirty="0" smtClean="0">
                <a:solidFill>
                  <a:srgbClr val="56585B"/>
                </a:solidFill>
              </a:rPr>
              <a:t>s a </a:t>
            </a:r>
            <a:r>
              <a:rPr lang="en-US" sz="2400" b="1" dirty="0">
                <a:solidFill>
                  <a:srgbClr val="56585B"/>
                </a:solidFill>
              </a:rPr>
              <a:t>WG </a:t>
            </a:r>
            <a:r>
              <a:rPr lang="en-US" sz="2400" b="1" dirty="0" smtClean="0">
                <a:solidFill>
                  <a:srgbClr val="56585B"/>
                </a:solidFill>
              </a:rPr>
              <a:t>Participant:</a:t>
            </a:r>
            <a:endParaRPr lang="en-US" sz="2400" b="1" dirty="0">
              <a:solidFill>
                <a:srgbClr val="56585B"/>
              </a:solidFill>
            </a:endParaRPr>
          </a:p>
          <a:p>
            <a:pPr marL="400050" lvl="1" indent="0">
              <a:buClr>
                <a:srgbClr val="F47729"/>
              </a:buClr>
              <a:buNone/>
            </a:pPr>
            <a:r>
              <a:rPr lang="en-US" sz="2400" dirty="0">
                <a:solidFill>
                  <a:srgbClr val="56585B"/>
                </a:solidFill>
              </a:rPr>
              <a:t>By contacting you respective MC member and or the Action Chair and participate in the Working </a:t>
            </a:r>
            <a:r>
              <a:rPr lang="en-US" sz="2400" dirty="0" smtClean="0">
                <a:solidFill>
                  <a:srgbClr val="56585B"/>
                </a:solidFill>
              </a:rPr>
              <a:t>Groups</a:t>
            </a:r>
            <a:endParaRPr lang="en-US" sz="2400" dirty="0">
              <a:solidFill>
                <a:srgbClr val="56585B"/>
              </a:solidFill>
            </a:endParaRPr>
          </a:p>
          <a:p>
            <a:pPr>
              <a:buClr>
                <a:srgbClr val="F47729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56585B"/>
              </a:solidFill>
            </a:endParaRPr>
          </a:p>
          <a:p>
            <a:pPr marL="0" indent="0">
              <a:buClr>
                <a:srgbClr val="F47729"/>
              </a:buClr>
              <a:buNone/>
            </a:pPr>
            <a:endParaRPr lang="en-US" sz="2400" dirty="0">
              <a:solidFill>
                <a:srgbClr val="56585B"/>
              </a:solidFill>
            </a:endParaRPr>
          </a:p>
          <a:p>
            <a:pPr marL="342900" lvl="1" indent="0">
              <a:buClr>
                <a:srgbClr val="F47729"/>
              </a:buClr>
              <a:buNone/>
            </a:pPr>
            <a:endParaRPr lang="en-GB" sz="2400" dirty="0">
              <a:solidFill>
                <a:srgbClr val="56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33051" y="418296"/>
            <a:ext cx="6462170" cy="637190"/>
          </a:xfrm>
        </p:spPr>
        <p:txBody>
          <a:bodyPr/>
          <a:lstStyle/>
          <a:p>
            <a:r>
              <a:rPr lang="en-GB" sz="3200" dirty="0">
                <a:solidFill>
                  <a:srgbClr val="56585B"/>
                </a:solidFill>
              </a:rPr>
              <a:t>How to </a:t>
            </a:r>
            <a:r>
              <a:rPr lang="en-GB" sz="3200" dirty="0" smtClean="0">
                <a:solidFill>
                  <a:srgbClr val="56585B"/>
                </a:solidFill>
              </a:rPr>
              <a:t>find </a:t>
            </a:r>
            <a:r>
              <a:rPr lang="en-GB" sz="3200" dirty="0">
                <a:solidFill>
                  <a:srgbClr val="56585B"/>
                </a:solidFill>
              </a:rPr>
              <a:t>a running Action?</a:t>
            </a:r>
            <a:endParaRPr lang="en-US" sz="3200" dirty="0">
              <a:solidFill>
                <a:srgbClr val="56585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610" y="5437805"/>
            <a:ext cx="61486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100" u="sng" dirty="0">
                <a:solidFill>
                  <a:schemeClr val="tx2"/>
                </a:solidFill>
                <a:latin typeface="Arial"/>
              </a:rPr>
              <a:t>http://www.cost.eu/domains_actions/all_actions</a:t>
            </a:r>
          </a:p>
          <a:p>
            <a:pPr marL="0"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27" t="7672" r="12367" b="9642"/>
          <a:stretch/>
        </p:blipFill>
        <p:spPr>
          <a:xfrm>
            <a:off x="1714407" y="1355408"/>
            <a:ext cx="5812287" cy="36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20" y="1605381"/>
            <a:ext cx="5223060" cy="39141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63624" y="398035"/>
            <a:ext cx="6726303" cy="637190"/>
          </a:xfrm>
        </p:spPr>
        <p:txBody>
          <a:bodyPr/>
          <a:lstStyle/>
          <a:p>
            <a:r>
              <a:rPr lang="en-GB" sz="3200" dirty="0">
                <a:solidFill>
                  <a:srgbClr val="56585B"/>
                </a:solidFill>
              </a:rPr>
              <a:t>How to f</a:t>
            </a:r>
            <a:r>
              <a:rPr lang="en-GB" sz="3200" dirty="0" smtClean="0">
                <a:solidFill>
                  <a:srgbClr val="56585B"/>
                </a:solidFill>
              </a:rPr>
              <a:t>ind </a:t>
            </a:r>
            <a:r>
              <a:rPr lang="en-GB" sz="3200" dirty="0">
                <a:solidFill>
                  <a:srgbClr val="56585B"/>
                </a:solidFill>
              </a:rPr>
              <a:t>a running Action?</a:t>
            </a:r>
            <a:endParaRPr lang="en-US" sz="3200" dirty="0">
              <a:solidFill>
                <a:srgbClr val="56585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61496" y="2819351"/>
            <a:ext cx="1391248" cy="6125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02206" y="4896135"/>
            <a:ext cx="1670756" cy="6716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 flipV="1">
            <a:off x="5583072" y="3841226"/>
            <a:ext cx="1179780" cy="1396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62852" y="3025618"/>
            <a:ext cx="1851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56585B"/>
                </a:solidFill>
                <a:latin typeface="Arial"/>
              </a:rPr>
              <a:t>Description of the Action Objectives, Working Groups, etc…</a:t>
            </a:r>
          </a:p>
        </p:txBody>
      </p:sp>
    </p:spTree>
    <p:extLst>
      <p:ext uri="{BB962C8B-B14F-4D97-AF65-F5344CB8AC3E}">
        <p14:creationId xmlns:p14="http://schemas.microsoft.com/office/powerpoint/2010/main" val="22354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1350764" y="1740225"/>
            <a:ext cx="6413897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sz="2700" b="1" dirty="0">
              <a:solidFill>
                <a:srgbClr val="FFFFFF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FF"/>
                </a:solidFill>
              </a:rPr>
              <a:t>Would </a:t>
            </a:r>
            <a:r>
              <a:rPr lang="en-GB" sz="2800" b="1" dirty="0">
                <a:solidFill>
                  <a:srgbClr val="FFFFFF"/>
                </a:solidFill>
              </a:rPr>
              <a:t>like to submit a COST Action proposal</a:t>
            </a:r>
            <a:r>
              <a:rPr lang="en-GB" sz="2800" b="1" dirty="0" smtClean="0">
                <a:solidFill>
                  <a:srgbClr val="FFFFFF"/>
                </a:solidFill>
              </a:rPr>
              <a:t>?</a:t>
            </a:r>
          </a:p>
          <a:p>
            <a:pPr algn="ctr"/>
            <a:endParaRPr lang="fr-FR" sz="2800" b="1" dirty="0">
              <a:solidFill>
                <a:srgbClr val="FFFFFF"/>
              </a:solidFill>
            </a:endParaRPr>
          </a:p>
          <a:p>
            <a:pPr algn="ctr"/>
            <a:r>
              <a:rPr lang="en-GB" sz="2400" b="1" dirty="0">
                <a:solidFill>
                  <a:srgbClr val="FFFFFF"/>
                </a:solidFill>
                <a:hlinkClick r:id="rId3"/>
              </a:rPr>
              <a:t>http://</a:t>
            </a:r>
            <a:r>
              <a:rPr lang="en-GB" sz="2400" b="1" dirty="0" smtClean="0">
                <a:solidFill>
                  <a:srgbClr val="FFFFFF"/>
                </a:solidFill>
                <a:hlinkClick r:id="rId3"/>
              </a:rPr>
              <a:t>www.cost.eu/participate/open_call</a:t>
            </a:r>
            <a:endParaRPr lang="en-GB" sz="2400" b="1" dirty="0" smtClean="0">
              <a:solidFill>
                <a:srgbClr val="FFFFFF"/>
              </a:solidFill>
            </a:endParaRPr>
          </a:p>
          <a:p>
            <a:pPr algn="ctr"/>
            <a:endParaRPr lang="en-GB" sz="2800" b="1" dirty="0">
              <a:solidFill>
                <a:srgbClr val="FFFFFF"/>
              </a:solidFill>
            </a:endParaRPr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3222AB-D7BA-44AA-A138-1BAFE4A4C695}" type="slidenum">
              <a:rPr lang="de-DE" smtClean="0">
                <a:solidFill>
                  <a:srgbClr val="898989"/>
                </a:solidFill>
              </a:rPr>
              <a:pPr/>
              <a:t>36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857250"/>
            <a:ext cx="1119188" cy="5679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585223"/>
            <a:ext cx="415529" cy="4155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80612" y="429011"/>
            <a:ext cx="6520972" cy="637190"/>
          </a:xfrm>
        </p:spPr>
        <p:txBody>
          <a:bodyPr/>
          <a:lstStyle/>
          <a:p>
            <a:r>
              <a:rPr lang="en-GB" sz="3200" dirty="0">
                <a:solidFill>
                  <a:srgbClr val="56585B"/>
                </a:solidFill>
              </a:rPr>
              <a:t>Make your own COST proposal</a:t>
            </a:r>
            <a:endParaRPr lang="en-US" sz="3200" dirty="0">
              <a:solidFill>
                <a:srgbClr val="56585B"/>
              </a:solidFill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90" y="4543186"/>
            <a:ext cx="2588832" cy="17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14852" y="1546202"/>
            <a:ext cx="6353805" cy="3487479"/>
          </a:xfrm>
        </p:spPr>
        <p:txBody>
          <a:bodyPr/>
          <a:lstStyle/>
          <a:p>
            <a:pPr marL="0" indent="0">
              <a:spcBef>
                <a:spcPts val="450"/>
              </a:spcBef>
              <a:buClr>
                <a:schemeClr val="accent1"/>
              </a:buClr>
              <a:buNone/>
            </a:pPr>
            <a:r>
              <a:rPr lang="en-US" sz="2700" b="1" dirty="0"/>
              <a:t>What do you need?</a:t>
            </a:r>
          </a:p>
          <a:p>
            <a:pPr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US" sz="1650" b="1" dirty="0"/>
          </a:p>
          <a:p>
            <a:pPr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/>
              <a:t>An idea on any Science and Technology topic that needs networking support</a:t>
            </a:r>
          </a:p>
          <a:p>
            <a:pPr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400" dirty="0"/>
              <a:t>At least 5 colleagues from 5 different COST </a:t>
            </a:r>
            <a:r>
              <a:rPr lang="en-GB" sz="2400" dirty="0" smtClean="0"/>
              <a:t>Member Countries (or Cooperating State)</a:t>
            </a:r>
            <a:endParaRPr lang="en-GB" sz="2400" dirty="0"/>
          </a:p>
          <a:p>
            <a:pPr marL="0" indent="0">
              <a:spcBef>
                <a:spcPts val="450"/>
              </a:spcBef>
              <a:buClr>
                <a:schemeClr val="accent1"/>
              </a:buClr>
              <a:buNone/>
            </a:pPr>
            <a:endParaRPr lang="en-GB" sz="1650" dirty="0"/>
          </a:p>
          <a:p>
            <a:pPr marL="342900" indent="-342900">
              <a:spcBef>
                <a:spcPts val="450"/>
              </a:spcBef>
              <a:buClr>
                <a:schemeClr val="accent1"/>
              </a:buClr>
              <a:buFont typeface="+mj-lt"/>
              <a:buAutoNum type="arabicPeriod"/>
            </a:pPr>
            <a:endParaRPr lang="en-GB" sz="1650" dirty="0"/>
          </a:p>
          <a:p>
            <a:pPr marL="342900" indent="-342900">
              <a:spcBef>
                <a:spcPts val="450"/>
              </a:spcBef>
              <a:buClr>
                <a:schemeClr val="accent1"/>
              </a:buClr>
              <a:buFont typeface="+mj-lt"/>
              <a:buAutoNum type="arabicPeriod"/>
            </a:pPr>
            <a:endParaRPr lang="en-GB" sz="1650" dirty="0"/>
          </a:p>
          <a:p>
            <a:pPr lvl="1"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27388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7644" y="409246"/>
            <a:ext cx="6750444" cy="1187542"/>
          </a:xfrm>
        </p:spPr>
        <p:txBody>
          <a:bodyPr/>
          <a:lstStyle/>
          <a:p>
            <a:r>
              <a:rPr lang="en-GB" sz="3200" dirty="0">
                <a:solidFill>
                  <a:srgbClr val="56585B"/>
                </a:solidFill>
              </a:rPr>
              <a:t>New </a:t>
            </a:r>
            <a:r>
              <a:rPr lang="en-GB" sz="3200" dirty="0" smtClean="0">
                <a:solidFill>
                  <a:srgbClr val="56585B"/>
                </a:solidFill>
              </a:rPr>
              <a:t>Action Proposal Evaluation and Selection Procedure </a:t>
            </a:r>
            <a:endParaRPr lang="en-GB" sz="3200" dirty="0">
              <a:solidFill>
                <a:srgbClr val="56585B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9276" y="1941905"/>
            <a:ext cx="7193164" cy="38583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None/>
              <a:defRPr/>
            </a:pPr>
            <a:r>
              <a:rPr lang="en-GB" sz="2400" b="1" dirty="0" smtClean="0">
                <a:solidFill>
                  <a:srgbClr val="4D4F52"/>
                </a:solidFill>
                <a:cs typeface="Arial" panose="020B0604020202020204" pitchFamily="34" charset="0"/>
              </a:rPr>
              <a:t>The new COST </a:t>
            </a:r>
            <a:r>
              <a:rPr lang="en-GB" sz="2400" b="1" dirty="0">
                <a:solidFill>
                  <a:srgbClr val="4D4F52"/>
                </a:solidFill>
                <a:cs typeface="Arial" panose="020B0604020202020204" pitchFamily="34" charset="0"/>
              </a:rPr>
              <a:t>scientific </a:t>
            </a:r>
            <a:r>
              <a:rPr lang="en-GB" sz="2400" b="1" dirty="0" smtClean="0">
                <a:solidFill>
                  <a:srgbClr val="4D4F52"/>
                </a:solidFill>
                <a:cs typeface="Arial" panose="020B0604020202020204" pitchFamily="34" charset="0"/>
              </a:rPr>
              <a:t>organisation:</a:t>
            </a:r>
            <a:endParaRPr lang="en-GB" sz="2400" b="1" dirty="0" smtClean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marL="685800" lvl="1" indent="-342900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defRPr/>
            </a:pPr>
            <a:r>
              <a:rPr lang="en-GB" sz="24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One-stage submission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4D4F52"/>
                </a:solidFill>
                <a:cs typeface="Arial" panose="020B0604020202020204" pitchFamily="34" charset="0"/>
              </a:rPr>
              <a:t>Proposal </a:t>
            </a:r>
            <a:r>
              <a:rPr lang="en-GB" sz="2400" dirty="0">
                <a:solidFill>
                  <a:srgbClr val="4D4F52"/>
                </a:solidFill>
                <a:cs typeface="Arial" panose="020B0604020202020204" pitchFamily="34" charset="0"/>
              </a:rPr>
              <a:t>up to 15 pages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rgbClr val="4D4F52"/>
                </a:solidFill>
                <a:cs typeface="Arial" panose="020B0604020202020204" pitchFamily="34" charset="0"/>
              </a:rPr>
              <a:t>Three-step procedure</a:t>
            </a:r>
            <a:endParaRPr lang="en-GB" sz="2400" b="1" dirty="0">
              <a:solidFill>
                <a:srgbClr val="4D4F52"/>
              </a:solidFill>
              <a:cs typeface="Arial" panose="020B0604020202020204" pitchFamily="34" charset="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4D4F52"/>
                </a:solidFill>
                <a:cs typeface="Arial" panose="020B0604020202020204" pitchFamily="34" charset="0"/>
              </a:rPr>
              <a:t>Evaluation </a:t>
            </a:r>
            <a:r>
              <a:rPr lang="en-GB" sz="2400" dirty="0" smtClean="0">
                <a:solidFill>
                  <a:srgbClr val="4D4F52"/>
                </a:solidFill>
                <a:cs typeface="Arial" panose="020B0604020202020204" pitchFamily="34" charset="0"/>
              </a:rPr>
              <a:t>(External Experts)</a:t>
            </a:r>
            <a:endParaRPr lang="en-GB" sz="2400" dirty="0">
              <a:solidFill>
                <a:srgbClr val="4D4F52"/>
              </a:solidFill>
              <a:cs typeface="Arial" panose="020B0604020202020204" pitchFamily="34" charset="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4D4F52"/>
                </a:solidFill>
                <a:cs typeface="Arial" panose="020B0604020202020204" pitchFamily="34" charset="0"/>
              </a:rPr>
              <a:t>Revision </a:t>
            </a:r>
            <a:r>
              <a:rPr lang="en-GB" sz="2400" dirty="0" smtClean="0">
                <a:solidFill>
                  <a:srgbClr val="4D4F52"/>
                </a:solidFill>
                <a:cs typeface="Arial" panose="020B0604020202020204" pitchFamily="34" charset="0"/>
              </a:rPr>
              <a:t>(Review Panels)</a:t>
            </a:r>
            <a:endParaRPr lang="en-GB" sz="2400" dirty="0">
              <a:solidFill>
                <a:srgbClr val="4D4F52"/>
              </a:solidFill>
              <a:cs typeface="Arial" panose="020B0604020202020204" pitchFamily="34" charset="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4D4F52"/>
                </a:solidFill>
                <a:cs typeface="Arial" panose="020B0604020202020204" pitchFamily="34" charset="0"/>
              </a:rPr>
              <a:t>Selection (Scientific Committee)</a:t>
            </a:r>
            <a:endParaRPr lang="en-GB" sz="2400" dirty="0">
              <a:solidFill>
                <a:srgbClr val="4D4F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34649" y="383184"/>
            <a:ext cx="6750444" cy="637190"/>
          </a:xfrm>
        </p:spPr>
        <p:txBody>
          <a:bodyPr/>
          <a:lstStyle/>
          <a:p>
            <a:r>
              <a:rPr lang="en-GB" sz="3200" dirty="0" smtClean="0">
                <a:solidFill>
                  <a:srgbClr val="56585B"/>
                </a:solidFill>
              </a:rPr>
              <a:t>Action Proposal Evaluation</a:t>
            </a:r>
            <a:endParaRPr lang="en-GB" sz="3200" dirty="0">
              <a:solidFill>
                <a:srgbClr val="56585B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434649" y="4887162"/>
            <a:ext cx="6318702" cy="75608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47729"/>
              </a:buClr>
              <a:buFont typeface="Wingdings" pitchFamily="2" charset="2"/>
              <a:buChar char="§"/>
            </a:pPr>
            <a:endParaRPr lang="en-GB" sz="2550" dirty="0">
              <a:solidFill>
                <a:srgbClr val="56585B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55623" y="1416310"/>
            <a:ext cx="6987374" cy="46883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Driven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by </a:t>
            </a: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renowned international </a:t>
            </a:r>
            <a:r>
              <a:rPr lang="en-GB" sz="24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external experts (peer review)</a:t>
            </a:r>
            <a:endParaRPr lang="en-GB" sz="2400" dirty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Based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on excellence, impact and implementation criteria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Each proposal </a:t>
            </a: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anonymously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 and </a:t>
            </a: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remotely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 evaluated by three independent External Experts in the science and technology field(s) indicated by the proposers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Consensus-oriented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, using on-line collaborative tools</a:t>
            </a:r>
          </a:p>
        </p:txBody>
      </p:sp>
    </p:spTree>
    <p:extLst>
      <p:ext uri="{BB962C8B-B14F-4D97-AF65-F5344CB8AC3E}">
        <p14:creationId xmlns:p14="http://schemas.microsoft.com/office/powerpoint/2010/main" val="27182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5528" y="2845137"/>
            <a:ext cx="550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The COST Association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altLang="en-US" dirty="0" smtClean="0">
                <a:solidFill>
                  <a:srgbClr val="89898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2664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434649" y="4887162"/>
            <a:ext cx="6318702" cy="75608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47729"/>
              </a:buClr>
              <a:buFont typeface="Wingdings" pitchFamily="2" charset="2"/>
              <a:buChar char="§"/>
            </a:pPr>
            <a:endParaRPr lang="en-GB" sz="2550" dirty="0">
              <a:solidFill>
                <a:srgbClr val="56585B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90813" y="1377032"/>
            <a:ext cx="6548892" cy="47508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Driven by ad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hoc </a:t>
            </a:r>
            <a:r>
              <a:rPr lang="en-GB" sz="24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Review Panels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created according to the actual needs of the proposals submitted to each Collection Date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Review Panels composed of </a:t>
            </a: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active scientists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 nominated by the COST National Coordinators to a pool of experts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Review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Panels </a:t>
            </a: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reporting to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the Scientific Committee, quality checks and resolution of eventual </a:t>
            </a: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discrepancies</a:t>
            </a:r>
            <a:endParaRPr lang="en-GB" sz="2400" dirty="0">
              <a:solidFill>
                <a:srgbClr val="56585B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1434649" y="383184"/>
            <a:ext cx="6750444" cy="637190"/>
          </a:xfrm>
        </p:spPr>
        <p:txBody>
          <a:bodyPr/>
          <a:lstStyle/>
          <a:p>
            <a:r>
              <a:rPr lang="en-GB" sz="3200" dirty="0" smtClean="0">
                <a:solidFill>
                  <a:srgbClr val="56585B"/>
                </a:solidFill>
              </a:rPr>
              <a:t>Action Proposal Revision</a:t>
            </a:r>
            <a:endParaRPr lang="en-GB" sz="3200" dirty="0">
              <a:solidFill>
                <a:srgbClr val="56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434649" y="4887162"/>
            <a:ext cx="6318702" cy="75608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47729"/>
              </a:buClr>
              <a:buFont typeface="Wingdings" pitchFamily="2" charset="2"/>
              <a:buChar char="§"/>
            </a:pPr>
            <a:endParaRPr lang="en-GB" sz="2550" dirty="0">
              <a:solidFill>
                <a:srgbClr val="56585B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88227" y="1362137"/>
            <a:ext cx="6456759" cy="448889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The </a:t>
            </a: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Scientific </a:t>
            </a:r>
            <a:r>
              <a:rPr lang="en-GB" sz="24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Committee</a:t>
            </a: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,</a:t>
            </a:r>
            <a:r>
              <a:rPr lang="en-GB" sz="24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appointed by and reporting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to the </a:t>
            </a: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CSO</a:t>
            </a:r>
            <a:endParaRPr lang="en-GB" sz="2400" dirty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High-level experts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, one per COST Member </a:t>
            </a: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Country</a:t>
            </a:r>
            <a:endParaRPr lang="en-GB" sz="2400" dirty="0">
              <a:solidFill>
                <a:srgbClr val="56585B"/>
              </a:solidFill>
              <a:cs typeface="Arial" panose="020B0604020202020204" pitchFamily="34" charset="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rgbClr val="F47729"/>
              </a:buCl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The </a:t>
            </a:r>
            <a:r>
              <a:rPr lang="en-GB" sz="2400" b="1" dirty="0">
                <a:solidFill>
                  <a:srgbClr val="56585B"/>
                </a:solidFill>
                <a:cs typeface="Arial" panose="020B0604020202020204" pitchFamily="34" charset="0"/>
              </a:rPr>
              <a:t>Scientific Committee </a:t>
            </a:r>
            <a:r>
              <a:rPr lang="en-GB" sz="2400" dirty="0" smtClean="0">
                <a:solidFill>
                  <a:srgbClr val="56585B"/>
                </a:solidFill>
                <a:cs typeface="Arial" panose="020B0604020202020204" pitchFamily="34" charset="0"/>
              </a:rPr>
              <a:t>selects </a:t>
            </a:r>
            <a:r>
              <a:rPr lang="en-GB" sz="2400" dirty="0">
                <a:solidFill>
                  <a:srgbClr val="56585B"/>
                </a:solidFill>
                <a:cs typeface="Arial" panose="020B0604020202020204" pitchFamily="34" charset="0"/>
              </a:rPr>
              <a:t>the top-ranked proposals to be recommended for approval by the CSO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1434649" y="383184"/>
            <a:ext cx="6750444" cy="637190"/>
          </a:xfrm>
        </p:spPr>
        <p:txBody>
          <a:bodyPr/>
          <a:lstStyle/>
          <a:p>
            <a:r>
              <a:rPr lang="en-GB" sz="3200" dirty="0" smtClean="0">
                <a:solidFill>
                  <a:srgbClr val="56585B"/>
                </a:solidFill>
              </a:rPr>
              <a:t>Action Proposal Selection</a:t>
            </a:r>
            <a:endParaRPr lang="en-GB" sz="3200" dirty="0">
              <a:solidFill>
                <a:srgbClr val="56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33406" y="399393"/>
            <a:ext cx="5297518" cy="637190"/>
          </a:xfrm>
        </p:spPr>
        <p:txBody>
          <a:bodyPr/>
          <a:lstStyle/>
          <a:p>
            <a:r>
              <a:rPr lang="en-US" sz="3200" dirty="0" smtClean="0">
                <a:solidFill>
                  <a:srgbClr val="56585B"/>
                </a:solidFill>
              </a:rPr>
              <a:t> COST Open Call</a:t>
            </a:r>
            <a:endParaRPr lang="en-US" sz="3200" dirty="0">
              <a:solidFill>
                <a:srgbClr val="56585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46306" y="1150673"/>
            <a:ext cx="7042100" cy="393689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56585B"/>
                </a:solidFill>
              </a:rPr>
              <a:t>The new Open Call </a:t>
            </a:r>
            <a:r>
              <a:rPr lang="en-GB" sz="2400" dirty="0" smtClean="0">
                <a:solidFill>
                  <a:srgbClr val="56585B"/>
                </a:solidFill>
              </a:rPr>
              <a:t>is published </a:t>
            </a:r>
            <a:r>
              <a:rPr lang="en-GB" sz="2400" dirty="0">
                <a:solidFill>
                  <a:srgbClr val="56585B"/>
                </a:solidFill>
              </a:rPr>
              <a:t>on the COST </a:t>
            </a:r>
            <a:r>
              <a:rPr lang="en-GB" sz="2400" dirty="0" smtClean="0">
                <a:solidFill>
                  <a:srgbClr val="56585B"/>
                </a:solidFill>
              </a:rPr>
              <a:t>website</a:t>
            </a:r>
            <a:endParaRPr lang="en-GB" sz="2400" b="1" dirty="0">
              <a:solidFill>
                <a:srgbClr val="56585B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56585B"/>
                </a:solidFill>
              </a:rPr>
              <a:t>Proposals can be submitted </a:t>
            </a:r>
            <a:r>
              <a:rPr lang="en-GB" sz="2400" dirty="0" smtClean="0">
                <a:solidFill>
                  <a:srgbClr val="56585B"/>
                </a:solidFill>
              </a:rPr>
              <a:t>at any moment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56585B"/>
                </a:solidFill>
              </a:rPr>
              <a:t>Collection Date </a:t>
            </a:r>
            <a:r>
              <a:rPr lang="hu-HU" sz="2400" b="1" dirty="0" smtClean="0">
                <a:solidFill>
                  <a:srgbClr val="56585B"/>
                </a:solidFill>
              </a:rPr>
              <a:t>Septmber </a:t>
            </a:r>
            <a:r>
              <a:rPr lang="en-GB" sz="2400" b="1" dirty="0" smtClean="0">
                <a:solidFill>
                  <a:srgbClr val="56585B"/>
                </a:solidFill>
              </a:rPr>
              <a:t>2015</a:t>
            </a:r>
            <a:r>
              <a:rPr lang="hu-HU" sz="2400" b="1" dirty="0" smtClean="0">
                <a:solidFill>
                  <a:srgbClr val="56585B"/>
                </a:solidFill>
              </a:rPr>
              <a:t> </a:t>
            </a:r>
            <a:r>
              <a:rPr lang="en-GB" sz="2400" dirty="0" smtClean="0">
                <a:solidFill>
                  <a:srgbClr val="56585B"/>
                </a:solidFill>
              </a:rPr>
              <a:t>(</a:t>
            </a:r>
            <a:r>
              <a:rPr lang="hu-HU" sz="2400" dirty="0" smtClean="0">
                <a:solidFill>
                  <a:srgbClr val="56585B"/>
                </a:solidFill>
              </a:rPr>
              <a:t>exact date to be announced soon</a:t>
            </a:r>
            <a:r>
              <a:rPr lang="en-GB" sz="2400" dirty="0" smtClean="0">
                <a:solidFill>
                  <a:srgbClr val="56585B"/>
                </a:solidFill>
              </a:rPr>
              <a:t>)</a:t>
            </a:r>
            <a:endParaRPr lang="en-GB" sz="2400" dirty="0">
              <a:solidFill>
                <a:srgbClr val="56585B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700" b="1" dirty="0"/>
          </a:p>
          <a:p>
            <a:pPr algn="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56585B"/>
                </a:solidFill>
              </a:rPr>
              <a:t>Stay tuned for COST updates: </a:t>
            </a:r>
            <a:r>
              <a:rPr lang="en-US" sz="2400" dirty="0" smtClean="0">
                <a:solidFill>
                  <a:srgbClr val="56585B"/>
                </a:solidFill>
                <a:hlinkClick r:id="rId2"/>
              </a:rPr>
              <a:t>www.cost.eu/opencall</a:t>
            </a:r>
            <a:endParaRPr lang="en-US" sz="2400" dirty="0" smtClean="0">
              <a:solidFill>
                <a:srgbClr val="56585B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7729538" y="6343650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52B192-4E6D-4F19-9F56-3E76B5243838}" type="slidenum">
              <a:rPr lang="de-DE" altLang="en-US" smtClean="0">
                <a:solidFill>
                  <a:srgbClr val="898989"/>
                </a:solidFill>
              </a:rPr>
              <a:pPr/>
              <a:t>42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1441847" y="2649195"/>
            <a:ext cx="641389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rgbClr val="FFFFFF"/>
                </a:solidFill>
              </a:rPr>
              <a:t>Become </a:t>
            </a:r>
            <a:r>
              <a:rPr lang="en-GB" sz="2800" b="1" dirty="0">
                <a:solidFill>
                  <a:srgbClr val="FFFFFF"/>
                </a:solidFill>
              </a:rPr>
              <a:t>a COST </a:t>
            </a:r>
            <a:r>
              <a:rPr lang="en-GB" sz="2800" b="1" dirty="0" smtClean="0">
                <a:solidFill>
                  <a:srgbClr val="FFFFFF"/>
                </a:solidFill>
              </a:rPr>
              <a:t>Expert</a:t>
            </a:r>
          </a:p>
          <a:p>
            <a:pPr algn="ctr"/>
            <a:endParaRPr lang="fr-FR" sz="2800" b="1" dirty="0">
              <a:solidFill>
                <a:srgbClr val="FFFFFF"/>
              </a:solidFill>
            </a:endParaRPr>
          </a:p>
          <a:p>
            <a:pPr algn="ctr"/>
            <a:r>
              <a:rPr lang="en-GB" sz="2400" b="1" dirty="0">
                <a:solidFill>
                  <a:srgbClr val="FFFFFF"/>
                </a:solidFill>
                <a:hlinkClick r:id="rId3"/>
              </a:rPr>
              <a:t>http://</a:t>
            </a:r>
            <a:r>
              <a:rPr lang="en-GB" sz="2400" b="1" dirty="0" smtClean="0">
                <a:solidFill>
                  <a:srgbClr val="FFFFFF"/>
                </a:solidFill>
                <a:hlinkClick r:id="rId3"/>
              </a:rPr>
              <a:t>www.cost.eu/participate/experts</a:t>
            </a:r>
            <a:endParaRPr lang="en-GB" sz="2400" b="1" dirty="0" smtClean="0">
              <a:solidFill>
                <a:srgbClr val="FFFFFF"/>
              </a:solidFill>
            </a:endParaRPr>
          </a:p>
          <a:p>
            <a:pPr algn="ctr"/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3222AB-D7BA-44AA-A138-1BAFE4A4C695}" type="slidenum">
              <a:rPr lang="de-DE" smtClean="0">
                <a:solidFill>
                  <a:srgbClr val="898989"/>
                </a:solidFill>
              </a:rPr>
              <a:pPr/>
              <a:t>43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857250"/>
            <a:ext cx="1119188" cy="5679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585223"/>
            <a:ext cx="415529" cy="4155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85867" y="421340"/>
            <a:ext cx="5297090" cy="636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700" dirty="0">
                <a:solidFill>
                  <a:srgbClr val="56585B"/>
                </a:solidFill>
              </a:rPr>
              <a:t>Become a COST Expert!</a:t>
            </a:r>
          </a:p>
          <a:p>
            <a:endParaRPr lang="en-GB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dirty="0" smtClean="0">
                <a:solidFill>
                  <a:srgbClr val="898989"/>
                </a:solidFill>
              </a:rPr>
              <a:t>37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0294" y="1097456"/>
            <a:ext cx="6804994" cy="1639491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en-GB" sz="1500" b="1" dirty="0">
                <a:solidFill>
                  <a:srgbClr val="FFFFFF"/>
                </a:solidFill>
              </a:rPr>
              <a:t>As a COST Expert, you will have the opportunity to: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1500" b="1" dirty="0">
                <a:solidFill>
                  <a:srgbClr val="FFFFFF"/>
                </a:solidFill>
              </a:rPr>
              <a:t>Contribute to the evaluation of COST Open Call </a:t>
            </a:r>
            <a:r>
              <a:rPr lang="en-GB" sz="1500" b="1" dirty="0" smtClean="0">
                <a:solidFill>
                  <a:srgbClr val="FFFFFF"/>
                </a:solidFill>
              </a:rPr>
              <a:t>proposals</a:t>
            </a:r>
            <a:r>
              <a:rPr lang="en-GB" sz="1500" b="1" dirty="0">
                <a:solidFill>
                  <a:srgbClr val="FFFFFF"/>
                </a:solidFill>
              </a:rPr>
              <a:t> </a:t>
            </a:r>
            <a:endParaRPr lang="en-GB" sz="1500" b="1" dirty="0" smtClean="0">
              <a:solidFill>
                <a:srgbClr val="FFFFFF"/>
              </a:solidFill>
            </a:endParaRP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1500" b="1" dirty="0">
                <a:solidFill>
                  <a:srgbClr val="FFFFFF"/>
                </a:solidFill>
              </a:rPr>
              <a:t>Participate in the assessment of Action results and </a:t>
            </a:r>
            <a:r>
              <a:rPr lang="en-GB" sz="1500" b="1" dirty="0" smtClean="0">
                <a:solidFill>
                  <a:srgbClr val="FFFFFF"/>
                </a:solidFill>
              </a:rPr>
              <a:t>outcomes</a:t>
            </a:r>
            <a:r>
              <a:rPr lang="en-GB" sz="1500" b="1" dirty="0">
                <a:solidFill>
                  <a:srgbClr val="FFFFFF"/>
                </a:solidFill>
              </a:rPr>
              <a:t> 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1500" b="1" dirty="0" smtClean="0">
                <a:solidFill>
                  <a:srgbClr val="FFFFFF"/>
                </a:solidFill>
              </a:rPr>
              <a:t>Be </a:t>
            </a:r>
            <a:r>
              <a:rPr lang="en-GB" sz="1500" b="1" dirty="0">
                <a:solidFill>
                  <a:srgbClr val="FFFFFF"/>
                </a:solidFill>
              </a:rPr>
              <a:t>invited to take part in the assessment of COST strategic </a:t>
            </a:r>
            <a:r>
              <a:rPr lang="en-GB" sz="1500" b="1" dirty="0" smtClean="0">
                <a:solidFill>
                  <a:srgbClr val="FFFFFF"/>
                </a:solidFill>
              </a:rPr>
              <a:t>activities</a:t>
            </a:r>
            <a:endParaRPr lang="en-GB" sz="15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0294" y="2792622"/>
            <a:ext cx="36085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6585B"/>
                </a:solidFill>
                <a:latin typeface="Arial"/>
              </a:rPr>
              <a:t>New experts can express their interest via the COST Expert online </a:t>
            </a:r>
            <a:r>
              <a:rPr lang="en-GB" dirty="0" smtClean="0">
                <a:solidFill>
                  <a:srgbClr val="56585B"/>
                </a:solidFill>
                <a:latin typeface="Arial"/>
              </a:rPr>
              <a:t>registration form: </a:t>
            </a:r>
            <a:r>
              <a:rPr lang="en-GB" dirty="0" smtClean="0">
                <a:solidFill>
                  <a:srgbClr val="56585B"/>
                </a:solidFill>
                <a:latin typeface="Arial"/>
                <a:hlinkClick r:id="rId2"/>
              </a:rPr>
              <a:t>www.cost.eu/experts</a:t>
            </a:r>
            <a:endParaRPr lang="en-GB" dirty="0">
              <a:solidFill>
                <a:srgbClr val="56585B"/>
              </a:solidFill>
              <a:latin typeface="Arial"/>
            </a:endParaRPr>
          </a:p>
          <a:p>
            <a:endParaRPr lang="en-GB" dirty="0">
              <a:solidFill>
                <a:srgbClr val="56585B"/>
              </a:solidFill>
              <a:latin typeface="Arial"/>
            </a:endParaRPr>
          </a:p>
          <a:p>
            <a:r>
              <a:rPr lang="en-GB" dirty="0">
                <a:solidFill>
                  <a:srgbClr val="56585B"/>
                </a:solidFill>
                <a:latin typeface="Arial"/>
              </a:rPr>
              <a:t>An updated Curriculum Vitae with a list of publications is required to demonstrate competence in specific areas of expertise. </a:t>
            </a:r>
          </a:p>
          <a:p>
            <a:endParaRPr lang="en-GB" dirty="0">
              <a:solidFill>
                <a:srgbClr val="56585B"/>
              </a:solidFill>
              <a:latin typeface="Arial"/>
            </a:endParaRPr>
          </a:p>
          <a:p>
            <a:r>
              <a:rPr lang="en-GB" dirty="0">
                <a:solidFill>
                  <a:srgbClr val="56585B"/>
                </a:solidFill>
                <a:latin typeface="Arial"/>
              </a:rPr>
              <a:t>More on COST Experts: </a:t>
            </a:r>
            <a:r>
              <a:rPr lang="en-GB" dirty="0" smtClean="0">
                <a:solidFill>
                  <a:srgbClr val="56585B"/>
                </a:solidFill>
                <a:latin typeface="Arial"/>
                <a:hlinkClick r:id="rId3"/>
              </a:rPr>
              <a:t>www.cost.eu/participate/experts</a:t>
            </a:r>
            <a:endParaRPr lang="en-GB" dirty="0">
              <a:solidFill>
                <a:srgbClr val="56585B"/>
              </a:solidFill>
              <a:latin typeface="Arial"/>
            </a:endParaRPr>
          </a:p>
          <a:p>
            <a:pPr algn="just"/>
            <a:endParaRPr lang="en-GB" dirty="0">
              <a:solidFill>
                <a:srgbClr val="56585B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717" y="3429000"/>
            <a:ext cx="2310821" cy="23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945327" y="2896827"/>
            <a:ext cx="2752391" cy="18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COST Association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Avenue Louise 149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1050 Brussels, Belgium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T: +32 (0)2 533 3810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F: +32 (0)2 533 3890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hlinkClick r:id="rId3"/>
              </a:rPr>
              <a:t>office@cost.eu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de-AT" sz="1400" dirty="0" smtClean="0">
              <a:solidFill>
                <a:schemeClr val="accent2"/>
              </a:solidFill>
            </a:endParaRPr>
          </a:p>
        </p:txBody>
      </p:sp>
      <p:sp>
        <p:nvSpPr>
          <p:cNvPr id="334851" name="Text Placeholder 3"/>
          <p:cNvSpPr txBox="1">
            <a:spLocks/>
          </p:cNvSpPr>
          <p:nvPr/>
        </p:nvSpPr>
        <p:spPr bwMode="auto">
          <a:xfrm>
            <a:off x="945327" y="5080114"/>
            <a:ext cx="2197629" cy="5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  <a:hlinkClick r:id="rId4"/>
              </a:rPr>
              <a:t>www.cost.eu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4852" name="Rectangle 15"/>
          <p:cNvSpPr>
            <a:spLocks noChangeArrowheads="1"/>
          </p:cNvSpPr>
          <p:nvPr/>
        </p:nvSpPr>
        <p:spPr bwMode="auto">
          <a:xfrm>
            <a:off x="4146971" y="2896827"/>
            <a:ext cx="457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GB" sz="1600" dirty="0">
                <a:solidFill>
                  <a:schemeClr val="accent2"/>
                </a:solidFill>
              </a:rPr>
              <a:t>Get COST News by e-mail </a:t>
            </a:r>
          </a:p>
          <a:p>
            <a:pPr defTabSz="914400" eaLnBrk="1" hangingPunct="1"/>
            <a:r>
              <a:rPr lang="en-GB" sz="1600" dirty="0">
                <a:solidFill>
                  <a:schemeClr val="accent2"/>
                </a:solidFill>
              </a:rPr>
              <a:t>by signing up at</a:t>
            </a:r>
            <a:br>
              <a:rPr lang="en-GB" sz="1600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  <a:hlinkClick r:id="rId5"/>
              </a:rPr>
              <a:t>www.cost.eu/notification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334853" name="Group 19"/>
          <p:cNvGrpSpPr>
            <a:grpSpLocks/>
          </p:cNvGrpSpPr>
          <p:nvPr/>
        </p:nvGrpSpPr>
        <p:grpSpPr bwMode="auto">
          <a:xfrm>
            <a:off x="4375150" y="4291809"/>
            <a:ext cx="4489450" cy="1212851"/>
            <a:chOff x="4452121" y="3562099"/>
            <a:chExt cx="3794125" cy="1212851"/>
          </a:xfrm>
        </p:grpSpPr>
        <p:grpSp>
          <p:nvGrpSpPr>
            <p:cNvPr id="334855" name="Group 19"/>
            <p:cNvGrpSpPr>
              <a:grpSpLocks/>
            </p:cNvGrpSpPr>
            <p:nvPr/>
          </p:nvGrpSpPr>
          <p:grpSpPr bwMode="auto">
            <a:xfrm>
              <a:off x="4452121" y="3562099"/>
              <a:ext cx="3794125" cy="1212851"/>
              <a:chOff x="924" y="2966"/>
              <a:chExt cx="2390" cy="764"/>
            </a:xfrm>
          </p:grpSpPr>
          <p:sp>
            <p:nvSpPr>
              <p:cNvPr id="334858" name="Text Box 5"/>
              <p:cNvSpPr txBox="1">
                <a:spLocks noChangeArrowheads="1"/>
              </p:cNvSpPr>
              <p:nvPr/>
            </p:nvSpPr>
            <p:spPr bwMode="auto">
              <a:xfrm>
                <a:off x="1200" y="3517"/>
                <a:ext cx="211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hangingPunct="1">
                  <a:spcBef>
                    <a:spcPct val="50000"/>
                  </a:spcBef>
                </a:pPr>
                <a:r>
                  <a:rPr lang="en-GB" sz="1600" dirty="0">
                    <a:solidFill>
                      <a:schemeClr val="accent2"/>
                    </a:solidFill>
                  </a:rPr>
                  <a:t>www.linkedin.com/groups?gid=1699127</a:t>
                </a:r>
              </a:p>
            </p:txBody>
          </p:sp>
          <p:grpSp>
            <p:nvGrpSpPr>
              <p:cNvPr id="334859" name="Group 14"/>
              <p:cNvGrpSpPr>
                <a:grpSpLocks/>
              </p:cNvGrpSpPr>
              <p:nvPr/>
            </p:nvGrpSpPr>
            <p:grpSpPr bwMode="auto">
              <a:xfrm>
                <a:off x="924" y="2966"/>
                <a:ext cx="2334" cy="502"/>
                <a:chOff x="420" y="3574"/>
                <a:chExt cx="2334" cy="502"/>
              </a:xfrm>
            </p:grpSpPr>
            <p:pic>
              <p:nvPicPr>
                <p:cNvPr id="334860" name="Picture 15" descr="Facebook">
                  <a:hlinkClick r:id="rId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" y="3574"/>
                  <a:ext cx="202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486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06" y="3575"/>
                  <a:ext cx="2048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hangingPunct="1">
                    <a:spcBef>
                      <a:spcPct val="50000"/>
                    </a:spcBef>
                  </a:pPr>
                  <a:r>
                    <a:rPr lang="en-GB" sz="1600" dirty="0">
                      <a:solidFill>
                        <a:schemeClr val="accent2"/>
                      </a:solidFill>
                    </a:rPr>
                    <a:t>www.facebook.com/COST.Programme</a:t>
                  </a:r>
                </a:p>
              </p:txBody>
            </p:sp>
            <p:sp>
              <p:nvSpPr>
                <p:cNvPr id="33486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88" y="3863"/>
                  <a:ext cx="165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hangingPunct="1">
                    <a:spcBef>
                      <a:spcPct val="50000"/>
                    </a:spcBef>
                  </a:pPr>
                  <a:r>
                    <a:rPr lang="en-GB" sz="1600" dirty="0" smtClean="0">
                      <a:solidFill>
                        <a:schemeClr val="accent2"/>
                      </a:solidFill>
                    </a:rPr>
                    <a:t>twitter.com/</a:t>
                  </a:r>
                  <a:r>
                    <a:rPr lang="en-GB" sz="1600" dirty="0" err="1" smtClean="0">
                      <a:solidFill>
                        <a:schemeClr val="accent2"/>
                      </a:solidFill>
                    </a:rPr>
                    <a:t>COSTprogramme</a:t>
                  </a:r>
                  <a:endParaRPr lang="en-GB" sz="1600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pic>
          <p:nvPicPr>
            <p:cNvPr id="334856" name="Picture 9" descr="C:\Users\abardelli\Desktop\linkedin_logo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138" y="4468058"/>
              <a:ext cx="276727" cy="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857" name="Picture 10" descr="C:\Users\abardelli\Desktop\twitter_logo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821" y="4020885"/>
              <a:ext cx="309825" cy="3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4854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136" y="1996228"/>
            <a:ext cx="529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56585B"/>
                </a:solidFill>
              </a:rPr>
              <a:t>Thank you for your attention!</a:t>
            </a:r>
            <a:endParaRPr lang="en-GB" sz="3000" dirty="0">
              <a:solidFill>
                <a:srgbClr val="56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17463" y="466384"/>
            <a:ext cx="7063357" cy="63719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GB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3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32104" y="969828"/>
            <a:ext cx="7083597" cy="528238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endParaRPr lang="en-GB" sz="3200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lvl="1" indent="-257175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form: International non-profit Association under Belgian Law (Association </a:t>
            </a: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But </a:t>
            </a:r>
            <a:r>
              <a:rPr lang="en-GB" sz="2200" dirty="0" err="1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Lucratif</a:t>
            </a: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AISBL</a:t>
            </a: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9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lvl="1" indent="-257175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19 September 2013 by COST Member Countries, </a:t>
            </a: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all 36 </a:t>
            </a: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Member Countries have joined </a:t>
            </a: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900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lvl="1" indent="-257175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Association integrates </a:t>
            </a: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governance, </a:t>
            </a:r>
            <a:r>
              <a:rPr lang="en-GB" sz="22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implementation </a:t>
            </a:r>
            <a:r>
              <a:rPr lang="en-GB" sz="2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GB" sz="2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altLang="en-US" dirty="0" smtClean="0">
                <a:solidFill>
                  <a:srgbClr val="89898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494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05611" y="5066174"/>
            <a:ext cx="3525398" cy="511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747" y="428198"/>
            <a:ext cx="8075053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56585B"/>
                </a:solidFill>
                <a:cs typeface="Arial" panose="020B0604020202020204" pitchFamily="34" charset="0"/>
              </a:rPr>
              <a:t>COST </a:t>
            </a:r>
            <a:r>
              <a:rPr lang="en-GB" sz="3200" b="1" dirty="0">
                <a:solidFill>
                  <a:srgbClr val="56585B"/>
                </a:solidFill>
                <a:cs typeface="Arial" panose="020B0604020202020204" pitchFamily="34" charset="0"/>
              </a:rPr>
              <a:t>Association organisation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56585B"/>
                </a:solidFill>
                <a:cs typeface="Arial" panose="020B0604020202020204" pitchFamily="34" charset="0"/>
              </a:rPr>
              <a:t>and relation with other 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058" y="1958910"/>
            <a:ext cx="4297680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Ministerial Conferences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(every five years)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832" y="3556557"/>
            <a:ext cx="173477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Executive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Board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0656" y="4370331"/>
            <a:ext cx="1748483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Office Services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791" y="3449842"/>
            <a:ext cx="205376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Scientific Committee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9958" y="5164735"/>
            <a:ext cx="163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COST Actions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303872" y="3083048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2633418">
            <a:off x="6447251" y="4414974"/>
            <a:ext cx="302052" cy="75871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altLang="en-US" dirty="0" smtClean="0">
                <a:solidFill>
                  <a:srgbClr val="898989"/>
                </a:solidFill>
              </a:rPr>
              <a:t>6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319792" y="3890542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64364" y="2552131"/>
            <a:ext cx="5250733" cy="236391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55567" y="4233064"/>
            <a:ext cx="2789033" cy="338554"/>
          </a:xfrm>
          <a:prstGeom prst="rect">
            <a:avLst/>
          </a:prstGeom>
          <a:solidFill>
            <a:srgbClr val="E2F0D9"/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COST National Coordinators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924006" y="2293750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8827191">
            <a:off x="5995264" y="2858163"/>
            <a:ext cx="302052" cy="10058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1155" y="2776732"/>
            <a:ext cx="447257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Committee Senior Officials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General Assembly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1379" y="2845137"/>
            <a:ext cx="611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</a:rPr>
              <a:t>Agreements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 the EC:</a:t>
            </a:r>
          </a:p>
          <a:p>
            <a:pPr algn="ctr"/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FPA and </a:t>
            </a:r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</a:rPr>
              <a:t>SGAs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altLang="en-US" dirty="0" smtClean="0">
                <a:solidFill>
                  <a:srgbClr val="89898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6290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15205" y="450071"/>
            <a:ext cx="7829379" cy="14962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kern="0" spc="75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Agreements </a:t>
            </a:r>
            <a:r>
              <a:rPr lang="en-US" sz="3200" kern="0" spc="75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between </a:t>
            </a:r>
            <a:r>
              <a:rPr lang="en-US" sz="3200" kern="0" spc="75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</a:t>
            </a:r>
            <a:r>
              <a:rPr lang="en-US" sz="3200" kern="0" spc="75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and </a:t>
            </a:r>
            <a:r>
              <a:rPr lang="en-US" sz="3200" kern="0" spc="75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</a:t>
            </a:r>
            <a:r>
              <a:rPr lang="en-US" sz="3200" kern="0" spc="75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under Horizon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4320" y="2194560"/>
            <a:ext cx="4572000" cy="24688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Framework Partnership Agreement, FPA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n-GB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GB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GB" sz="20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commitment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and P</a:t>
            </a:r>
            <a:r>
              <a:rPr lang="en-GB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olicy </a:t>
            </a:r>
            <a:r>
              <a:rPr lang="en-GB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the Action Plan and secures      long-term perspective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13" y="4725687"/>
            <a:ext cx="9060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6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COST at a turning point:</a:t>
            </a:r>
            <a:endParaRPr lang="en-GB" sz="2600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6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en-GB" sz="26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 unique framework for pan-European S&amp;T cooperation </a:t>
            </a:r>
            <a:endParaRPr lang="en-GB" sz="2600" i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6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as </a:t>
            </a:r>
            <a:r>
              <a:rPr lang="en-GB" sz="26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clear demonstration of European values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194558"/>
            <a:ext cx="3931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ED7D31"/>
                </a:solidFill>
                <a:cs typeface="Arial" panose="020B0604020202020204" pitchFamily="34" charset="0"/>
              </a:rPr>
              <a:t>Specific Grant Agreement, SGA</a:t>
            </a:r>
            <a:r>
              <a:rPr lang="en-GB" sz="2000" b="1" dirty="0" smtClean="0">
                <a:solidFill>
                  <a:srgbClr val="ED7D31"/>
                </a:solidFill>
                <a:cs typeface="Arial" panose="020B0604020202020204" pitchFamily="34" charset="0"/>
              </a:rPr>
              <a:t>: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Duration</a:t>
            </a:r>
            <a:r>
              <a:rPr lang="en-GB" sz="2000" dirty="0">
                <a:solidFill>
                  <a:srgbClr val="56585B"/>
                </a:solidFill>
                <a:cs typeface="Arial" panose="020B0604020202020204" pitchFamily="34" charset="0"/>
              </a:rPr>
              <a:t>: </a:t>
            </a:r>
            <a:r>
              <a:rPr lang="en-GB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1 year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Financial commitment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Implementation objectives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Describes </a:t>
            </a:r>
            <a:r>
              <a:rPr lang="en-GB" sz="2000" dirty="0">
                <a:solidFill>
                  <a:srgbClr val="56585B"/>
                </a:solidFill>
                <a:cs typeface="Arial" panose="020B0604020202020204" pitchFamily="34" charset="0"/>
              </a:rPr>
              <a:t>the </a:t>
            </a:r>
            <a:r>
              <a:rPr lang="en-GB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Work </a:t>
            </a:r>
            <a:r>
              <a:rPr lang="en-GB" sz="2000" dirty="0">
                <a:solidFill>
                  <a:srgbClr val="56585B"/>
                </a:solidFill>
                <a:cs typeface="Arial" panose="020B0604020202020204" pitchFamily="34" charset="0"/>
              </a:rPr>
              <a:t>to be done </a:t>
            </a:r>
            <a:r>
              <a:rPr lang="en-GB" sz="2000" dirty="0" smtClean="0">
                <a:solidFill>
                  <a:srgbClr val="56585B"/>
                </a:solidFill>
                <a:cs typeface="Arial" panose="020B0604020202020204" pitchFamily="34" charset="0"/>
              </a:rPr>
              <a:t>and concrete tasks</a:t>
            </a:r>
            <a:endParaRPr lang="en-GB" sz="2000" dirty="0">
              <a:solidFill>
                <a:srgbClr val="56585B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3BE246-CBB1-4AFC-B347-41822B16AD4B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2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523097" y="481299"/>
            <a:ext cx="6777941" cy="63698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Budget and Objectives</a:t>
            </a:r>
            <a:endParaRPr lang="en-GB" sz="3200" dirty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7729538" y="6343650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dirty="0" smtClean="0">
                <a:solidFill>
                  <a:srgbClr val="898989"/>
                </a:solidFill>
              </a:rPr>
              <a:t>9</a:t>
            </a:r>
          </a:p>
        </p:txBody>
      </p:sp>
      <p:pic>
        <p:nvPicPr>
          <p:cNvPr id="7" name="Picture 1" descr="bulls ey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17" y="3766783"/>
            <a:ext cx="2818470" cy="232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1054781" y="1510730"/>
            <a:ext cx="7074235" cy="4677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85725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EUR 300 million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(constant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prices) for 7 years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drawn from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two Horizon 2020 work programmes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0272" lvl="2" indent="-270272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</a:t>
            </a:r>
            <a:r>
              <a:rPr lang="en-GB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“Europe in a changing world – inclusive, innovative and reflective Societies”</a:t>
            </a:r>
          </a:p>
          <a:p>
            <a:pPr marL="270272" lvl="2" indent="-270272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“Spreading Excellence and Widening Participation” </a:t>
            </a:r>
            <a:endParaRPr lang="en-GB" altLang="en-US" sz="2000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None/>
            </a:pPr>
            <a:endParaRPr lang="en-GB" altLang="en-US" sz="2000" dirty="0" smtClean="0">
              <a:solidFill>
                <a:srgbClr val="565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None/>
            </a:pPr>
            <a:r>
              <a:rPr lang="fr-FR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 specific Objectives to fulfil COST mission: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 research efforts and developing common S&amp;T programmes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capacity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societal questions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56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COST’s Inclusiveness Policy</a:t>
            </a:r>
          </a:p>
        </p:txBody>
      </p:sp>
    </p:spTree>
    <p:extLst>
      <p:ext uri="{BB962C8B-B14F-4D97-AF65-F5344CB8AC3E}">
        <p14:creationId xmlns:p14="http://schemas.microsoft.com/office/powerpoint/2010/main" val="1983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ARP k4I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7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1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2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4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5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6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7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8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9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0_Office Theme">
  <a:themeElements>
    <a:clrScheme name="Custom 2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1F415B"/>
      </a:hlink>
      <a:folHlink>
        <a:srgbClr val="7114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1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2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0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1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2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3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4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5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6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7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8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19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0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1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2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3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4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5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6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4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5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6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7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8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9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0a2230d6-0d0c-4546-8094-a726af8412ad" ContentTypeId="0x01010035D388ED9E6CB948B63D365BE3776A4F" PreviousValue="false"/>
</file>

<file path=customXml/item2.xml><?xml version="1.0" encoding="utf-8"?>
<?mso-contentType ?>
<p:Policy xmlns:p="office.server.policy" id="" local="true">
  <p:Name>General</p:Name>
  <p:Description/>
  <p:Statement/>
  <p:PolicyItems>
    <p:PolicyItem featureId="Microsoft.Office.RecordsManagement.PolicyFeatures.PolicyAudit" staticId="0x01010035D388ED9E6CB948B63D365BE3776A4F00E384556A8ADEA64EB7085DD8D564EC4D|94521222" UniqueId="9597992e-f6a2-4c72-818e-5495bcb522dc">
      <p:Name>Auditing</p:Name>
      <p:Description>Audits user actions on documents and list items to the Audit Log.</p:Description>
      <p:CustomData>
        <Audit>
          <Update/>
          <View/>
          <MoveCopy/>
          <DeleteRestore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35D388ED9E6CB948B63D365BE3776A4F00E384556A8ADEA64EB7085DD8D564EC4D" ma:contentTypeVersion="19" ma:contentTypeDescription="" ma:contentTypeScope="" ma:versionID="6f0c2284c648d2418797362ad85f774f">
  <xsd:schema xmlns:xsd="http://www.w3.org/2001/XMLSchema" xmlns:xs="http://www.w3.org/2001/XMLSchema" xmlns:p="http://schemas.microsoft.com/office/2006/metadata/properties" xmlns:ns1="http://schemas.microsoft.com/sharepoint/v3" xmlns:ns2="18ee8b33-332d-4d78-a1fb-213112cbf5c9" targetNamespace="http://schemas.microsoft.com/office/2006/metadata/properties" ma:root="true" ma:fieldsID="e2f70e77f898d75b93199983d1ad9958" ns1:_="" ns2:_="">
    <xsd:import namespace="http://schemas.microsoft.com/sharepoint/v3"/>
    <xsd:import namespace="18ee8b33-332d-4d78-a1fb-213112cbf5c9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Confidential1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nae73cb6769f4a7f9271b45194c652bb" minOccurs="0"/>
                <xsd:element ref="ns2:fca2ec1b797f4b5f8f8c86f331133d6a" minOccurs="0"/>
                <xsd:element ref="ns1:_dlc_Exempt" minOccurs="0"/>
                <xsd:element ref="ns2:Obso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9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e8b33-332d-4d78-a1fb-213112cbf5c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Confidential1" ma:index="3" nillable="true" ma:displayName="Confidential" ma:default="0" ma:internalName="Confidential1">
      <xsd:simpleType>
        <xsd:restriction base="dms:Boolean"/>
      </xsd:simpleType>
    </xsd:element>
    <xsd:element name="i00b8442aa7a4cf9a71eeeca23012327" ma:index="10" nillable="true" ma:taxonomy="true" ma:internalName="i00b8442aa7a4cf9a71eeeca23012327" ma:taxonomyFieldName="Process" ma:displayName="Process" ma:default="" ma:fieldId="{200b8442-aa7a-4cf9-a71e-eeca23012327}" ma:sspId="4a7baec1-b397-4109-93fa-ea88b862dbf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b0cf1fa-41b1-4975-9035-da7d280547d7}" ma:internalName="TaxCatchAll" ma:showField="CatchAllData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8b0cf1fa-41b1-4975-9035-da7d280547d7}" ma:internalName="TaxCatchAllLabel" ma:readOnly="true" ma:showField="CatchAllDataLabel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e73cb6769f4a7f9271b45194c652bb" ma:index="14" nillable="true" ma:taxonomy="true" ma:internalName="nae73cb6769f4a7f9271b45194c652bb" ma:taxonomyFieldName="Stakeholders" ma:displayName="Stakeholders" ma:default="" ma:fieldId="{7ae73cb6-769f-4a7f-9271-b45194c652bb}" ma:sspId="4a7baec1-b397-4109-93fa-ea88b862dbf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16" nillable="true" ma:taxonomy="true" ma:internalName="fca2ec1b797f4b5f8f8c86f331133d6a" ma:taxonomyFieldName="Doument_x0020_Type" ma:displayName="Type of Document" ma:readOnly="false" ma:default="" ma:fieldId="{fca2ec1b-797f-4b5f-8f8c-86f331133d6a}" ma:sspId="4a7baec1-b397-4109-93fa-ea88b862dbf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solete" ma:index="20" nillable="true" ma:displayName="Obsolete" ma:default="0" ma:internalName="Obso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e8b33-332d-4d78-a1fb-213112cbf5c9"/>
    <nae73cb6769f4a7f9271b45194c652bb xmlns="18ee8b33-332d-4d78-a1fb-213112cbf5c9">
      <Terms xmlns="http://schemas.microsoft.com/office/infopath/2007/PartnerControls"/>
    </nae73cb6769f4a7f9271b45194c652bb>
    <i00b8442aa7a4cf9a71eeeca23012327 xmlns="18ee8b33-332d-4d78-a1fb-213112cbf5c9">
      <Terms xmlns="http://schemas.microsoft.com/office/infopath/2007/PartnerControls"/>
    </i00b8442aa7a4cf9a71eeeca23012327>
    <Document_x0020_Status xmlns="18ee8b33-332d-4d78-a1fb-213112cbf5c9" xsi:nil="true"/>
    <Confidential1 xmlns="18ee8b33-332d-4d78-a1fb-213112cbf5c9">false</Confidential1>
    <fca2ec1b797f4b5f8f8c86f331133d6a xmlns="18ee8b33-332d-4d78-a1fb-213112cbf5c9">
      <Terms xmlns="http://schemas.microsoft.com/office/infopath/2007/PartnerControls"/>
    </fca2ec1b797f4b5f8f8c86f331133d6a>
    <Obsolete xmlns="18ee8b33-332d-4d78-a1fb-213112cbf5c9">false</Obsolete>
  </documentManagement>
</p:properties>
</file>

<file path=customXml/itemProps1.xml><?xml version="1.0" encoding="utf-8"?>
<ds:datastoreItem xmlns:ds="http://schemas.openxmlformats.org/officeDocument/2006/customXml" ds:itemID="{035794E3-436F-4D98-BAFB-D1EE2964999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DEF32B8-0565-4717-A13C-FFBB402480C4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E6A57F68-B903-4B25-8B2A-2186945B6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ee8b33-332d-4d78-a1fb-213112cbf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4B87A3-23A0-489B-9CDE-95607BA4785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A8D1A85-5114-4D45-9BD1-A124410CC02D}">
  <ds:schemaRefs>
    <ds:schemaRef ds:uri="http://purl.org/dc/terms/"/>
    <ds:schemaRef ds:uri="18ee8b33-332d-4d78-a1fb-213112cbf5c9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2121</Words>
  <Application>Microsoft Office PowerPoint</Application>
  <PresentationFormat>Diavetítés a képernyőre (4:3 oldalarány)</PresentationFormat>
  <Paragraphs>405</Paragraphs>
  <Slides>45</Slides>
  <Notes>35</Notes>
  <HiddenSlides>1</HiddenSlides>
  <MMClips>0</MMClips>
  <ScaleCrop>false</ScaleCrop>
  <HeadingPairs>
    <vt:vector size="4" baseType="variant">
      <vt:variant>
        <vt:lpstr>Téma</vt:lpstr>
      </vt:variant>
      <vt:variant>
        <vt:i4>28</vt:i4>
      </vt:variant>
      <vt:variant>
        <vt:lpstr>Diacímek</vt:lpstr>
      </vt:variant>
      <vt:variant>
        <vt:i4>45</vt:i4>
      </vt:variant>
    </vt:vector>
  </HeadingPairs>
  <TitlesOfParts>
    <vt:vector size="73" baseType="lpstr">
      <vt:lpstr>Office Theme</vt:lpstr>
      <vt:lpstr>PowerPoint-presentation-3</vt:lpstr>
      <vt:lpstr>1_PowerPoint-presentation-3</vt:lpstr>
      <vt:lpstr>2_PowerPoint-presentation-3</vt:lpstr>
      <vt:lpstr>2_Office Theme</vt:lpstr>
      <vt:lpstr>8_Office Theme</vt:lpstr>
      <vt:lpstr>1_Office Theme</vt:lpstr>
      <vt:lpstr>3_Office Theme</vt:lpstr>
      <vt:lpstr>4_Office Theme</vt:lpstr>
      <vt:lpstr>5_Office Theme</vt:lpstr>
      <vt:lpstr>16_Office Theme</vt:lpstr>
      <vt:lpstr>1_ARP k4I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20141201-COST Info Day Vienna</dc:title>
  <dc:creator/>
  <cp:lastModifiedBy/>
  <cp:revision>5</cp:revision>
  <dcterms:created xsi:type="dcterms:W3CDTF">1900-12-31T23:00:00Z</dcterms:created>
  <dcterms:modified xsi:type="dcterms:W3CDTF">2015-06-08T06:46:31Z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0x01010035D388ED9E6CB948B63D365BE3776A4F00E384556A8ADEA64EB7085DD8D564EC4D</vt:lpwstr>
  </property>
  <property fmtid="{D5CDD505-2E9C-101B-9397-08002B2CF9AE}" pid="3" name="Product_x002F_Service">
    <vt:lpwstr/>
  </property>
  <property fmtid="{D5CDD505-2E9C-101B-9397-08002B2CF9AE}" pid="4" name="j183d2c7879f46cdad1b7768093a4c45">
    <vt:lpwstr/>
  </property>
  <property fmtid="{D5CDD505-2E9C-101B-9397-08002B2CF9AE}" pid="5" name="Meeting_x002F_Event_x0020_Type">
    <vt:lpwstr/>
  </property>
  <property fmtid="{D5CDD505-2E9C-101B-9397-08002B2CF9AE}" pid="6" name="h683663ddb1648d98d5d829c69644b8b">
    <vt:lpwstr/>
  </property>
  <property fmtid="{D5CDD505-2E9C-101B-9397-08002B2CF9AE}" pid="7" name="m6dd6d7cf7dd434e9aac1e6dc36a87ef">
    <vt:lpwstr/>
  </property>
  <property fmtid="{D5CDD505-2E9C-101B-9397-08002B2CF9AE}" pid="8" name="Stakeholders">
    <vt:lpwstr/>
  </property>
  <property fmtid="{D5CDD505-2E9C-101B-9397-08002B2CF9AE}" pid="9" name="k9326ab33cb644c9beade3642bf61ccd">
    <vt:lpwstr/>
  </property>
  <property fmtid="{D5CDD505-2E9C-101B-9397-08002B2CF9AE}" pid="10" name="Domain">
    <vt:lpwstr/>
  </property>
  <property fmtid="{D5CDD505-2E9C-101B-9397-08002B2CF9AE}" pid="11" name="Budget_x0020_Line">
    <vt:lpwstr/>
  </property>
  <property fmtid="{D5CDD505-2E9C-101B-9397-08002B2CF9AE}" pid="12" name="kcdfa49aeaa74483b65ac40edc00c77e">
    <vt:lpwstr/>
  </property>
  <property fmtid="{D5CDD505-2E9C-101B-9397-08002B2CF9AE}" pid="13" name="Process">
    <vt:lpwstr/>
  </property>
  <property fmtid="{D5CDD505-2E9C-101B-9397-08002B2CF9AE}" pid="14" name="Unit">
    <vt:lpwstr/>
  </property>
  <property fmtid="{D5CDD505-2E9C-101B-9397-08002B2CF9AE}" pid="15" name="Geographic_x0020_Location">
    <vt:lpwstr/>
  </property>
  <property fmtid="{D5CDD505-2E9C-101B-9397-08002B2CF9AE}" pid="16" name="Doument_x0020_Type">
    <vt:lpwstr/>
  </property>
  <property fmtid="{D5CDD505-2E9C-101B-9397-08002B2CF9AE}" pid="17" name="kc6b404dcf93409787fa981ff0023991">
    <vt:lpwstr/>
  </property>
  <property fmtid="{D5CDD505-2E9C-101B-9397-08002B2CF9AE}" pid="18" name="Geographic Location">
    <vt:lpwstr/>
  </property>
  <property fmtid="{D5CDD505-2E9C-101B-9397-08002B2CF9AE}" pid="19" name="Doument Type">
    <vt:lpwstr/>
  </property>
  <property fmtid="{D5CDD505-2E9C-101B-9397-08002B2CF9AE}" pid="20" name="Product/Service">
    <vt:lpwstr/>
  </property>
  <property fmtid="{D5CDD505-2E9C-101B-9397-08002B2CF9AE}" pid="21" name="Meeting/Event Type">
    <vt:lpwstr/>
  </property>
  <property fmtid="{D5CDD505-2E9C-101B-9397-08002B2CF9AE}" pid="22" name="Budget Line">
    <vt:lpwstr/>
  </property>
</Properties>
</file>