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25" r:id="rId2"/>
    <p:sldId id="302" r:id="rId3"/>
    <p:sldId id="304" r:id="rId4"/>
    <p:sldId id="306" r:id="rId5"/>
    <p:sldId id="331" r:id="rId6"/>
    <p:sldId id="332" r:id="rId7"/>
    <p:sldId id="336" r:id="rId8"/>
    <p:sldId id="337" r:id="rId9"/>
    <p:sldId id="338" r:id="rId10"/>
    <p:sldId id="334" r:id="rId11"/>
    <p:sldId id="333" r:id="rId12"/>
    <p:sldId id="292" r:id="rId13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89F2B5E-0014-4222-8440-100D54045D86}">
          <p14:sldIdLst>
            <p14:sldId id="325"/>
            <p14:sldId id="302"/>
            <p14:sldId id="304"/>
            <p14:sldId id="306"/>
            <p14:sldId id="331"/>
            <p14:sldId id="332"/>
            <p14:sldId id="336"/>
            <p14:sldId id="337"/>
            <p14:sldId id="338"/>
            <p14:sldId id="334"/>
            <p14:sldId id="333"/>
          </p14:sldIdLst>
        </p14:section>
        <p14:section name="Sezione senza titolo" id="{ECB4376D-2844-4F18-9BE2-3F303EFDA559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CDB1A"/>
    <a:srgbClr val="0000CC"/>
    <a:srgbClr val="FF0000"/>
    <a:srgbClr val="FF66CC"/>
    <a:srgbClr val="FFFF66"/>
    <a:srgbClr val="000066"/>
    <a:srgbClr val="92E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>
        <p:scale>
          <a:sx n="81" d="100"/>
          <a:sy n="81" d="100"/>
        </p:scale>
        <p:origin x="-144" y="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7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F89D35-01CD-4330-B56B-0702A2A8FE7A}" type="datetimeFigureOut">
              <a:rPr lang="it-IT"/>
              <a:pPr>
                <a:defRPr/>
              </a:pPr>
              <a:t>06/06/2015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EF9C27-F977-4F1F-BB1C-5205F852E1E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082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27FA97-BFCE-47D5-B636-0DD97D86A97C}" type="datetimeFigureOut">
              <a:rPr lang="it-IT"/>
              <a:pPr>
                <a:defRPr/>
              </a:pPr>
              <a:t>06/06/2015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B9A7A7-9176-416A-9828-4FA86AF7565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328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33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6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2EC8BA8-AFA6-4819-B504-6F98DE3A7241}" type="slidenum">
              <a:rPr lang="it-IT" sz="1200"/>
              <a:pPr algn="r" eaLnBrk="1" hangingPunct="1"/>
              <a:t>12</a:t>
            </a:fld>
            <a:endParaRPr lang="it-IT" sz="1200"/>
          </a:p>
        </p:txBody>
      </p:sp>
      <p:sp>
        <p:nvSpPr>
          <p:cNvPr id="3584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95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35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536" y="1124745"/>
            <a:ext cx="8352928" cy="5112568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13"/>
          </p:nvPr>
        </p:nvSpPr>
        <p:spPr bwMode="auto">
          <a:xfrm>
            <a:off x="3636492" y="334399"/>
            <a:ext cx="53285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4" name="Segnaposto data 4"/>
          <p:cNvSpPr>
            <a:spLocks noGrp="1"/>
          </p:cNvSpPr>
          <p:nvPr>
            <p:ph type="dt" sz="half" idx="14"/>
          </p:nvPr>
        </p:nvSpPr>
        <p:spPr>
          <a:xfrm>
            <a:off x="71909" y="6525344"/>
            <a:ext cx="2555875" cy="339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5"/>
          </p:nvPr>
        </p:nvSpPr>
        <p:spPr>
          <a:xfrm>
            <a:off x="6516216" y="6525344"/>
            <a:ext cx="2555875" cy="3397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Segnaposto piè di pagina 6"/>
          <p:cNvSpPr>
            <a:spLocks noGrp="1"/>
          </p:cNvSpPr>
          <p:nvPr>
            <p:ph type="ftr" sz="quarter" idx="16"/>
          </p:nvPr>
        </p:nvSpPr>
        <p:spPr>
          <a:xfrm>
            <a:off x="2843213" y="6525344"/>
            <a:ext cx="3457575" cy="339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4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51520" y="764705"/>
            <a:ext cx="8640960" cy="5328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466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44450"/>
            <a:ext cx="76676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64235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55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1750"/>
            <a:ext cx="3457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55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5F366D-36DF-44DF-BDAD-FBFD79DE3AC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‒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sg@cei.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PRAISE@cei.i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496944" cy="1152128"/>
          </a:xfrm>
        </p:spPr>
        <p:txBody>
          <a:bodyPr>
            <a:no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CEI-PRAISE </a:t>
            </a:r>
            <a:r>
              <a:rPr lang="en-US" sz="2400" dirty="0"/>
              <a:t>Framework </a:t>
            </a:r>
            <a:r>
              <a:rPr lang="en-US" sz="2400" dirty="0" err="1"/>
              <a:t>Programme</a:t>
            </a:r>
            <a:r>
              <a:rPr lang="en-US" sz="2400" dirty="0"/>
              <a:t> to Promote</a:t>
            </a:r>
            <a:br>
              <a:rPr lang="en-US" sz="2400" dirty="0"/>
            </a:br>
            <a:r>
              <a:rPr lang="en-US" sz="2400" dirty="0"/>
              <a:t>Research, Technology Transfer and Innovation through Excellence in Science</a:t>
            </a:r>
            <a:br>
              <a:rPr lang="en-US" sz="2400" dirty="0"/>
            </a:br>
            <a:r>
              <a:rPr lang="en-US" sz="2400" dirty="0">
                <a:solidFill>
                  <a:srgbClr val="15234A"/>
                </a:solidFill>
              </a:rPr>
              <a:t/>
            </a:r>
            <a:br>
              <a:rPr lang="en-US" sz="2400" dirty="0">
                <a:solidFill>
                  <a:srgbClr val="15234A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First </a:t>
            </a:r>
            <a:r>
              <a:rPr lang="en-US" sz="2000" b="0" dirty="0"/>
              <a:t>Stakeholders Workshop of Danube-INCO.NET:</a:t>
            </a:r>
            <a:br>
              <a:rPr lang="en-US" sz="2000" b="0" dirty="0"/>
            </a:br>
            <a:r>
              <a:rPr lang="en-US" sz="2000" b="0" i="1" dirty="0"/>
              <a:t>Enhancing Synergies in Research and Innovation </a:t>
            </a:r>
            <a:r>
              <a:rPr lang="en-US" sz="2000" b="0" i="1" dirty="0" err="1"/>
              <a:t>Programmes</a:t>
            </a:r>
            <a:r>
              <a:rPr lang="en-US" sz="2000" b="0" i="1" dirty="0"/>
              <a:t> in the Region</a:t>
            </a:r>
            <a:br>
              <a:rPr lang="en-US" sz="2000" b="0" i="1" dirty="0"/>
            </a:br>
            <a:r>
              <a:rPr lang="en-US" sz="2000" b="0" dirty="0"/>
              <a:t>Budapest, 8 June 2015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62" y="4305600"/>
            <a:ext cx="9036496" cy="936104"/>
          </a:xfrm>
        </p:spPr>
        <p:txBody>
          <a:bodyPr>
            <a:noAutofit/>
          </a:bodyPr>
          <a:lstStyle/>
          <a:p>
            <a:r>
              <a:rPr lang="en-US" sz="1800" b="1" i="1" dirty="0">
                <a:solidFill>
                  <a:srgbClr val="FFFFFF"/>
                </a:solidFill>
                <a:cs typeface="+mj-cs"/>
              </a:rPr>
              <a:t>Presentation by Giorgio Rosso Cicogna</a:t>
            </a:r>
            <a:br>
              <a:rPr lang="en-US" sz="1800" b="1" i="1" dirty="0">
                <a:solidFill>
                  <a:srgbClr val="FFFFFF"/>
                </a:solidFill>
                <a:cs typeface="+mj-cs"/>
              </a:rPr>
            </a:br>
            <a:r>
              <a:rPr lang="en-US" sz="1800" b="1" i="1" dirty="0">
                <a:solidFill>
                  <a:srgbClr val="FFFFFF"/>
                </a:solidFill>
                <a:cs typeface="+mj-cs"/>
              </a:rPr>
              <a:t>Special Advisor to CEI Secretary General</a:t>
            </a:r>
            <a:br>
              <a:rPr lang="en-US" sz="1800" b="1" i="1" dirty="0">
                <a:solidFill>
                  <a:srgbClr val="FFFFFF"/>
                </a:solidFill>
                <a:cs typeface="+mj-cs"/>
              </a:rPr>
            </a:br>
            <a:endParaRPr lang="en-US" sz="2200" b="1" i="1" dirty="0">
              <a:solidFill>
                <a:srgbClr val="15234A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4716016" y="6356352"/>
            <a:ext cx="4176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  <a:r>
              <a:rPr kumimoji="0" lang="en-GB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regional </a:t>
            </a:r>
            <a:r>
              <a:rPr lang="en-GB" i="1" dirty="0">
                <a:solidFill>
                  <a:prstClr val="white"/>
                </a:solidFill>
                <a:effectLst/>
                <a:latin typeface="Calibri"/>
              </a:rPr>
              <a:t>c</a:t>
            </a:r>
            <a:r>
              <a:rPr kumimoji="0" lang="en-GB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ooperation</a:t>
            </a:r>
            <a:r>
              <a:rPr kumimoji="0" lang="en-GB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for European integration  </a:t>
            </a:r>
            <a:r>
              <a:rPr lang="en-GB" i="1" dirty="0" smtClean="0">
                <a:solidFill>
                  <a:prstClr val="white"/>
                </a:solidFill>
                <a:effectLst/>
                <a:latin typeface="Calibri"/>
              </a:rPr>
              <a:t>and</a:t>
            </a:r>
            <a:r>
              <a:rPr kumimoji="0" lang="en-GB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en-GB" i="1" dirty="0">
                <a:solidFill>
                  <a:prstClr val="white"/>
                </a:solidFill>
                <a:effectLst/>
                <a:latin typeface="Calibri"/>
              </a:rPr>
              <a:t>b</a:t>
            </a:r>
            <a:r>
              <a:rPr kumimoji="0" lang="en-GB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ridge between </a:t>
            </a:r>
            <a:r>
              <a:rPr lang="en-GB" i="1" dirty="0" smtClean="0">
                <a:solidFill>
                  <a:prstClr val="white"/>
                </a:solidFill>
                <a:effectLst/>
                <a:latin typeface="Calibri"/>
              </a:rPr>
              <a:t>m</a:t>
            </a:r>
            <a:r>
              <a:rPr kumimoji="0" lang="en-GB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acroregions</a:t>
            </a:r>
            <a:r>
              <a:rPr kumimoji="0" lang="en-GB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…</a:t>
            </a:r>
            <a:endParaRPr kumimoji="0" lang="en-GB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7810" y="5229201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www.cei.int</a:t>
            </a:r>
            <a:endParaRPr lang="en-US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156176" y="260649"/>
            <a:ext cx="2664296" cy="129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/>
            </a:r>
            <a:br>
              <a:rPr lang="en-US" sz="2000" kern="0" dirty="0" smtClean="0"/>
            </a:br>
            <a:endParaRPr lang="en-US" sz="1800" kern="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444526"/>
            <a:ext cx="1301206" cy="928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251520" y="10138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105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79512" y="908720"/>
            <a:ext cx="8790038" cy="5472608"/>
          </a:xfrm>
        </p:spPr>
        <p:txBody>
          <a:bodyPr anchor="ctr"/>
          <a:lstStyle/>
          <a:p>
            <a:pPr lvl="0" algn="just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Project 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Committee,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each of them under the responsibility of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 Project Leader belonging to the lead institution(s) of the CEI S&amp;T Network, with the participation of centers/groups involved in CEI Member Countries will define and coordinate the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scientific activities of 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the respective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project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 meeting at least twice a year (distance conferencing as often as necessary): in other words,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scientific management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is delegated to a large extent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to participating scientists</a:t>
            </a:r>
            <a:r>
              <a:rPr lang="en-US" sz="1700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. </a:t>
            </a:r>
            <a:endParaRPr lang="en-US" sz="1700" kern="1200" dirty="0" smtClean="0">
              <a:solidFill>
                <a:srgbClr val="0070C0"/>
              </a:solidFill>
              <a:ea typeface="+mn-ea"/>
              <a:cs typeface="Arial" panose="020B0604020202020204" pitchFamily="34" charset="0"/>
            </a:endParaRPr>
          </a:p>
          <a:p>
            <a:pPr lvl="0" algn="just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Advisory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Committee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will support the overall implementation of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CEI-PRAISE, meeting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once a year, chaired by CEI Secretary General or his/her Delegate: </a:t>
            </a:r>
            <a:endParaRPr lang="en-US" sz="1700" kern="1200" dirty="0" smtClean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684000" lvl="1" indent="-269875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CEI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National Focal Points for Science and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Technology; </a:t>
            </a:r>
          </a:p>
          <a:p>
            <a:pPr marL="684000" lvl="1" indent="-269875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representatives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of CEI Science and Technology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Network; </a:t>
            </a:r>
          </a:p>
          <a:p>
            <a:pPr marL="684000" lvl="1" indent="-269875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few independent experts nominated by CEI upon proposals from the scientific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community.</a:t>
            </a:r>
          </a:p>
          <a:p>
            <a:pPr algn="just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Executive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Committee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 with a maximum of 7 members nominated for two years from the Advisory Committee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(renewable) will ensure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the support to the actual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management.</a:t>
            </a:r>
            <a:endParaRPr lang="en-US" sz="17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algn="just" defTabSz="269875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CEI Secretariat</a:t>
            </a:r>
            <a:r>
              <a:rPr lang="en-US" sz="1700" kern="1200" dirty="0" smtClean="0">
                <a:solidFill>
                  <a:schemeClr val="bg1"/>
                </a:solidFill>
                <a:ea typeface="+mn-ea"/>
                <a:cs typeface="Arial" panose="020B0604020202020204" pitchFamily="34" charset="0"/>
              </a:rPr>
              <a:t>,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responsible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for overall management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 promotion,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fundraising and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reporting.</a:t>
            </a:r>
          </a:p>
          <a:p>
            <a:pPr marL="269875" lvl="0" indent="-269875" algn="just" defTabSz="269875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7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it-IT" sz="1700" dirty="0"/>
          </a:p>
        </p:txBody>
      </p:sp>
      <p:sp>
        <p:nvSpPr>
          <p:cNvPr id="3" name="Titolo 2"/>
          <p:cNvSpPr>
            <a:spLocks noGrp="1"/>
          </p:cNvSpPr>
          <p:nvPr>
            <p:ph type="title" idx="13"/>
          </p:nvPr>
        </p:nvSpPr>
        <p:spPr>
          <a:xfrm>
            <a:off x="1763688" y="334399"/>
            <a:ext cx="7201396" cy="430887"/>
          </a:xfrm>
        </p:spPr>
        <p:txBody>
          <a:bodyPr/>
          <a:lstStyle/>
          <a:p>
            <a:pPr algn="l"/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Envisaged </a:t>
            </a:r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Steady-State Governance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686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79512" y="1196752"/>
            <a:ext cx="8790038" cy="5184576"/>
          </a:xfrm>
        </p:spPr>
        <p:txBody>
          <a:bodyPr/>
          <a:lstStyle/>
          <a:p>
            <a:pPr algn="just" defTabSz="269875" eaLnBrk="1" fontAlgn="auto" hangingPunct="1">
              <a:spcBef>
                <a:spcPts val="300"/>
              </a:spcBef>
              <a:spcAft>
                <a:spcPts val="1200"/>
              </a:spcAft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CEI-PRAISE Framework </a:t>
            </a:r>
            <a:r>
              <a:rPr lang="en-US" sz="1700" kern="1200" dirty="0" err="1">
                <a:solidFill>
                  <a:srgbClr val="172951"/>
                </a:solidFill>
                <a:cs typeface="Arial" panose="020B0604020202020204" pitchFamily="34" charset="0"/>
              </a:rPr>
              <a:t>Programme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 is not a traditional kind of </a:t>
            </a:r>
            <a:r>
              <a:rPr lang="en-US" sz="1700" kern="1200" dirty="0" err="1">
                <a:solidFill>
                  <a:srgbClr val="172951"/>
                </a:solidFill>
                <a:cs typeface="Arial" panose="020B0604020202020204" pitchFamily="34" charset="0"/>
              </a:rPr>
              <a:t>Programme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 with an established allocation of financial resources. It is rather a container of experience, competences and project ideas, all of which may be realistically implemented by applying existing instruments through a variable geometry according to the eligibility of the recipients.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 </a:t>
            </a:r>
          </a:p>
          <a:p>
            <a:pPr algn="just" defTabSz="269875" eaLnBrk="1" fontAlgn="auto" hangingPunct="1">
              <a:spcBef>
                <a:spcPts val="300"/>
              </a:spcBef>
              <a:spcAft>
                <a:spcPts val="1200"/>
              </a:spcAft>
            </a:pP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CEI-PRAISE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is a </a:t>
            </a:r>
            <a:r>
              <a:rPr lang="en-US" sz="1700" kern="1200" dirty="0" err="1" smtClean="0">
                <a:solidFill>
                  <a:srgbClr val="172951"/>
                </a:solidFill>
                <a:cs typeface="Arial" panose="020B0604020202020204" pitchFamily="34" charset="0"/>
              </a:rPr>
              <a:t>Programme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with a long term perspective, which will be managed by scientists to upgrade the performance of the CEI scientific communities and their participation to Horizon 2020: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following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an innovative approach concerning funding and actual implementation of scientific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activities. </a:t>
            </a:r>
            <a:endParaRPr lang="en-US" sz="1700" kern="1200" dirty="0">
              <a:solidFill>
                <a:srgbClr val="172951"/>
              </a:solidFill>
              <a:cs typeface="Arial" panose="020B0604020202020204" pitchFamily="34" charset="0"/>
            </a:endParaRPr>
          </a:p>
          <a:p>
            <a:pPr algn="just" defTabSz="269875" eaLnBrk="1" fontAlgn="auto" hangingPunct="1">
              <a:spcBef>
                <a:spcPts val="300"/>
              </a:spcBef>
              <a:spcAft>
                <a:spcPts val="1200"/>
              </a:spcAft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The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CEI Secretariat and the CEI Science and Technology Network have started the implementation of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pilot activities in the framework of CEI-PRAISE,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in partnership with almost eighty institutions in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CEI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Member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Countries. The support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of all stakeholders is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essential,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specifically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for fundraising: we are active in promoting CEI-PRAISE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with the European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Commission and supporting pilot activities with our own financial instruments (CEI Cooperation Fund, CEI Know-How Exchange </a:t>
            </a:r>
            <a:r>
              <a:rPr lang="en-US" sz="1700" kern="1200" dirty="0" err="1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Programme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) and other resources which may be available.</a:t>
            </a:r>
            <a:endParaRPr lang="en-US" sz="19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 idx="13"/>
          </p:nvPr>
        </p:nvSpPr>
        <p:spPr>
          <a:xfrm>
            <a:off x="1619672" y="334399"/>
            <a:ext cx="5040560" cy="430887"/>
          </a:xfrm>
        </p:spPr>
        <p:txBody>
          <a:bodyPr/>
          <a:lstStyle/>
          <a:p>
            <a:pPr algn="ctr"/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Conclusion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532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GB" sz="1700" dirty="0" smtClean="0"/>
          </a:p>
          <a:p>
            <a:pPr algn="just" defTabSz="269875" eaLnBrk="1" fontAlgn="auto" hangingPunct="1">
              <a:spcBef>
                <a:spcPts val="0"/>
              </a:spcBef>
              <a:spcAft>
                <a:spcPts val="300"/>
              </a:spcAft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CEI-PRAISE </a:t>
            </a:r>
            <a:r>
              <a:rPr lang="en-US" sz="1700" kern="1200" dirty="0" err="1">
                <a:solidFill>
                  <a:srgbClr val="172951"/>
                </a:solidFill>
                <a:cs typeface="Arial" panose="020B0604020202020204" pitchFamily="34" charset="0"/>
              </a:rPr>
              <a:t>Programme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 is not in competition with other instruments to promote Science, Technology Transfer and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Innovation: its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resources are totally dedicated to the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direct support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of the Scientific Communities of CEI Member Countries: </a:t>
            </a:r>
            <a:r>
              <a:rPr lang="it-IT" sz="1700" b="1" kern="1200" dirty="0" err="1" smtClean="0">
                <a:solidFill>
                  <a:schemeClr val="bg2"/>
                </a:solidFill>
                <a:cs typeface="Arial" panose="020B0604020202020204" pitchFamily="34" charset="0"/>
              </a:rPr>
              <a:t>thus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, by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definition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, </a:t>
            </a:r>
            <a:r>
              <a:rPr lang="it-IT" sz="1700" b="1" kern="1200" dirty="0" smtClean="0">
                <a:solidFill>
                  <a:schemeClr val="bg2"/>
                </a:solidFill>
                <a:cs typeface="Arial" panose="020B0604020202020204" pitchFamily="34" charset="0"/>
              </a:rPr>
              <a:t>   CEI-PRAISE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is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complementary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 to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other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efforts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 and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commitments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 by CEI </a:t>
            </a:r>
            <a:r>
              <a:rPr lang="it-IT" sz="1700" b="1" kern="1200" dirty="0" err="1">
                <a:solidFill>
                  <a:schemeClr val="bg2"/>
                </a:solidFill>
                <a:cs typeface="Arial" panose="020B0604020202020204" pitchFamily="34" charset="0"/>
              </a:rPr>
              <a:t>Member</a:t>
            </a:r>
            <a:r>
              <a:rPr lang="it-IT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it-IT" sz="1700" b="1" kern="1200" dirty="0" err="1" smtClean="0">
                <a:solidFill>
                  <a:schemeClr val="bg2"/>
                </a:solidFill>
                <a:cs typeface="Arial" panose="020B0604020202020204" pitchFamily="34" charset="0"/>
              </a:rPr>
              <a:t>Countries</a:t>
            </a:r>
            <a:r>
              <a:rPr lang="it-IT" sz="1700" b="1" kern="1200" dirty="0" smtClean="0">
                <a:solidFill>
                  <a:schemeClr val="bg2"/>
                </a:solidFill>
                <a:cs typeface="Arial" panose="020B0604020202020204" pitchFamily="34" charset="0"/>
              </a:rPr>
              <a:t> and </a:t>
            </a:r>
            <a:r>
              <a:rPr lang="it-IT" sz="1700" b="1" kern="1200" dirty="0" err="1" smtClean="0">
                <a:solidFill>
                  <a:schemeClr val="bg2"/>
                </a:solidFill>
                <a:cs typeface="Arial" panose="020B0604020202020204" pitchFamily="34" charset="0"/>
              </a:rPr>
              <a:t>Regional</a:t>
            </a:r>
            <a:r>
              <a:rPr lang="it-IT" sz="1700" b="1" kern="1200" dirty="0" smtClean="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it-IT" sz="1700" b="1" kern="1200" dirty="0" err="1" smtClean="0">
                <a:solidFill>
                  <a:schemeClr val="bg2"/>
                </a:solidFill>
                <a:cs typeface="Arial" panose="020B0604020202020204" pitchFamily="34" charset="0"/>
              </a:rPr>
              <a:t>Institutions</a:t>
            </a:r>
            <a:r>
              <a:rPr lang="it-IT" sz="1700" b="1" kern="1200" dirty="0" smtClean="0">
                <a:solidFill>
                  <a:schemeClr val="bg2"/>
                </a:solidFill>
                <a:cs typeface="Arial" panose="020B0604020202020204" pitchFamily="34" charset="0"/>
              </a:rPr>
              <a:t>!</a:t>
            </a:r>
            <a:r>
              <a:rPr lang="it-IT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  </a:t>
            </a:r>
            <a:endParaRPr lang="it-IT" sz="1700" kern="1200" dirty="0">
              <a:solidFill>
                <a:srgbClr val="172951"/>
              </a:solidFill>
              <a:cs typeface="Arial" panose="020B0604020202020204" pitchFamily="34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 smtClean="0"/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/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kern="1200" dirty="0" smtClean="0"/>
              <a:t>MANY </a:t>
            </a:r>
            <a:r>
              <a:rPr lang="en-US" sz="1600" b="1" kern="1200" dirty="0"/>
              <a:t>THANKS FOR YOUR KIND </a:t>
            </a:r>
            <a:r>
              <a:rPr lang="en-US" sz="1600" b="1" kern="1200" dirty="0" smtClean="0"/>
              <a:t>ATTENTION!</a:t>
            </a:r>
            <a:endParaRPr lang="en-US" sz="1600" b="1" kern="1200" dirty="0"/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/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kern="1200" dirty="0"/>
              <a:t>Giorgio Rosso Cicogna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kern="1200" dirty="0"/>
              <a:t>Special Advisor to CEI Secretary </a:t>
            </a:r>
            <a:r>
              <a:rPr lang="en-US" sz="1600" b="1" kern="1200" dirty="0" smtClean="0"/>
              <a:t>General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>
              <a:solidFill>
                <a:srgbClr val="15234A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EMAIL</a:t>
            </a:r>
            <a:r>
              <a:rPr lang="en-US" sz="1600" dirty="0"/>
              <a:t>: </a:t>
            </a:r>
            <a:r>
              <a:rPr lang="en-US" sz="1600" u="sng" dirty="0">
                <a:hlinkClick r:id="rId3"/>
              </a:rPr>
              <a:t>asg@cei.int</a:t>
            </a:r>
            <a:r>
              <a:rPr lang="en-US" sz="1600" dirty="0"/>
              <a:t>                                            </a:t>
            </a:r>
            <a:endParaRPr lang="en-US" sz="1600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CEI-PRAISE </a:t>
            </a:r>
            <a:r>
              <a:rPr lang="en-US" sz="1600" dirty="0"/>
              <a:t>PROGRAMME: </a:t>
            </a:r>
            <a:r>
              <a:rPr lang="en-US" sz="1600" dirty="0" smtClean="0">
                <a:hlinkClick r:id="rId4"/>
              </a:rPr>
              <a:t>PRAISE@cei.int</a:t>
            </a:r>
            <a:endParaRPr lang="en-US" sz="1600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it-IT" sz="1600" dirty="0"/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 smtClean="0">
              <a:solidFill>
                <a:srgbClr val="15234A"/>
              </a:solidFill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>
              <a:solidFill>
                <a:srgbClr val="15234A"/>
              </a:solidFill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 smtClean="0">
              <a:solidFill>
                <a:srgbClr val="15234A"/>
              </a:solidFill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kern="1200" dirty="0">
              <a:solidFill>
                <a:srgbClr val="15234A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0858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1"/>
          <p:cNvSpPr>
            <a:spLocks noGrp="1"/>
          </p:cNvSpPr>
          <p:nvPr>
            <p:ph/>
          </p:nvPr>
        </p:nvSpPr>
        <p:spPr>
          <a:xfrm>
            <a:off x="179512" y="886104"/>
            <a:ext cx="8790038" cy="5495224"/>
          </a:xfrm>
        </p:spPr>
        <p:txBody>
          <a:bodyPr anchor="b"/>
          <a:lstStyle/>
          <a:p>
            <a:pPr defTabSz="452438">
              <a:spcBef>
                <a:spcPts val="1000"/>
              </a:spcBef>
              <a:spcAft>
                <a:spcPts val="1200"/>
              </a:spcAft>
            </a:pP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In September 2014, the CEI Ministerial Meeting for Science and Technology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endorsed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objectives and envisaged measures of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CEI-PRAISE, a comprehensive Framework </a:t>
            </a:r>
            <a:r>
              <a:rPr lang="en-US" sz="1700" b="1" dirty="0" err="1">
                <a:solidFill>
                  <a:srgbClr val="0070C0"/>
                </a:solidFill>
                <a:cs typeface="Arial" panose="020B0604020202020204" pitchFamily="34" charset="0"/>
              </a:rPr>
              <a:t>Programme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 to Promote Research, Technology Transfer and Innovation in all CEI Member Countries, through </a:t>
            </a:r>
            <a:r>
              <a:rPr lang="en-US" sz="1700" b="1" dirty="0" err="1">
                <a:solidFill>
                  <a:srgbClr val="0070C0"/>
                </a:solidFill>
                <a:cs typeface="Arial" panose="020B0604020202020204" pitchFamily="34" charset="0"/>
              </a:rPr>
              <a:t>centres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 of excellence and advanced research groups expressing the best potential of their communities</a:t>
            </a:r>
            <a:r>
              <a:rPr lang="en-US" sz="1700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defTabSz="452438">
              <a:spcBef>
                <a:spcPts val="1000"/>
              </a:spcBef>
              <a:spcAft>
                <a:spcPts val="1200"/>
              </a:spcAft>
            </a:pP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The Ministers also mandated the CEI Secretariat to establish a strong cooperation with the EC in order to ensure the most effective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synergy with EU Strategies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in this field, with similar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on-going regional initiatives</a:t>
            </a:r>
            <a:r>
              <a:rPr lang="en-US" sz="17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and with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other efforts by CEI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Member Countries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.</a:t>
            </a:r>
          </a:p>
          <a:p>
            <a:pPr defTabSz="452438">
              <a:spcBef>
                <a:spcPts val="1000"/>
              </a:spcBef>
              <a:spcAft>
                <a:spcPts val="1200"/>
              </a:spcAft>
            </a:pP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CEI-PRAISE is built upon linking to other initiatives in the European dimension and it will complement on-going efforts, also through regional strategies, with specific purposes: 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            •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  to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increase and develop the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stock of science and technology human capital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through a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	  	  cooperation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targeted at excellence in research and smart specialization strategies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;                     •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to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offer short/medium term opportunities to involve scientific communities in state of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   	  	  the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art research, to facilitate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their participation to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Horizon 2020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just" defTabSz="45243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172951"/>
                </a:solidFill>
                <a:cs typeface="Arial" panose="020B0604020202020204" pitchFamily="34" charset="0"/>
              </a:rPr>
              <a:t>It is worth emphasizing here the concept that from CEI point of view a </a:t>
            </a:r>
            <a:r>
              <a:rPr lang="en-US" sz="16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strong complementarity</a:t>
            </a:r>
            <a:r>
              <a:rPr lang="en-US" sz="1600" dirty="0" smtClean="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172951"/>
                </a:solidFill>
                <a:cs typeface="Arial" panose="020B0604020202020204" pitchFamily="34" charset="0"/>
              </a:rPr>
              <a:t>between CEI-PRAISE and WISE (as soon as it will be operational).</a:t>
            </a:r>
            <a:endParaRPr lang="en-US" sz="1600" dirty="0">
              <a:solidFill>
                <a:srgbClr val="17295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600" dirty="0" smtClean="0">
              <a:solidFill>
                <a:srgbClr val="FF0000"/>
              </a:solidFill>
            </a:endParaRPr>
          </a:p>
        </p:txBody>
      </p:sp>
      <p:sp>
        <p:nvSpPr>
          <p:cNvPr id="13315" name="Titolo 2"/>
          <p:cNvSpPr>
            <a:spLocks noGrp="1"/>
          </p:cNvSpPr>
          <p:nvPr>
            <p:ph type="title" idx="13"/>
          </p:nvPr>
        </p:nvSpPr>
        <p:spPr>
          <a:xfrm>
            <a:off x="1547664" y="334399"/>
            <a:ext cx="6511154" cy="430887"/>
          </a:xfrm>
          <a:ln/>
        </p:spPr>
        <p:txBody>
          <a:bodyPr/>
          <a:lstStyle/>
          <a:p>
            <a:pPr algn="l"/>
            <a:r>
              <a:rPr lang="en-US" sz="2400" dirty="0" smtClean="0">
                <a:cs typeface="Arial" panose="020B0604020202020204" pitchFamily="34" charset="0"/>
              </a:rPr>
              <a:t>Background </a:t>
            </a:r>
            <a:r>
              <a:rPr lang="en-US" sz="2400" dirty="0" smtClean="0">
                <a:cs typeface="Arial" panose="020B0604020202020204" pitchFamily="34" charset="0"/>
              </a:rPr>
              <a:t>of </a:t>
            </a:r>
            <a:r>
              <a:rPr lang="en-US" sz="2400" dirty="0">
                <a:cs typeface="Arial" panose="020B0604020202020204" pitchFamily="34" charset="0"/>
              </a:rPr>
              <a:t>CEI-PRAISE Framework </a:t>
            </a:r>
            <a:r>
              <a:rPr lang="en-US" sz="2400" dirty="0" err="1">
                <a:cs typeface="Arial" panose="020B0604020202020204" pitchFamily="34" charset="0"/>
              </a:rPr>
              <a:t>Programme</a:t>
            </a:r>
            <a:endParaRPr lang="it-IT" sz="2400" b="1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8818" y="89070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891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1"/>
          <p:cNvSpPr>
            <a:spLocks noGrp="1"/>
          </p:cNvSpPr>
          <p:nvPr>
            <p:ph/>
          </p:nvPr>
        </p:nvSpPr>
        <p:spPr>
          <a:xfrm>
            <a:off x="179512" y="908720"/>
            <a:ext cx="8790038" cy="5400600"/>
          </a:xfrm>
        </p:spPr>
        <p:txBody>
          <a:bodyPr anchor="b"/>
          <a:lstStyle/>
          <a:p>
            <a:pPr algn="just" defTabSz="269875">
              <a:spcBef>
                <a:spcPts val="800"/>
              </a:spcBef>
              <a:spcAft>
                <a:spcPts val="600"/>
              </a:spcAft>
            </a:pP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CEI-PRAISE is based on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recognized strengths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of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11 institutions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belonging to the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CEI Science and Technology Network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, which are either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international by statute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, or Italian by statute and </a:t>
            </a:r>
            <a:r>
              <a:rPr lang="en-US" sz="1700" b="1" dirty="0">
                <a:solidFill>
                  <a:schemeClr val="bg2"/>
                </a:solidFill>
                <a:cs typeface="Arial" panose="020B0604020202020204" pitchFamily="34" charset="0"/>
              </a:rPr>
              <a:t>international by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vocation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.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Most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of them have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decades of experience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in international cooperation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in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physics, mathematics, geophysics, chemistry, biology, biotechnology, molecular medicine and other related fields/disciplines.</a:t>
            </a:r>
          </a:p>
          <a:p>
            <a:pPr algn="just" defTabSz="269875">
              <a:spcBef>
                <a:spcPts val="800"/>
              </a:spcBef>
              <a:spcAft>
                <a:spcPts val="600"/>
              </a:spcAft>
            </a:pP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The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CEI Network represents a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unique interdisciplinary hub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whose most </a:t>
            </a:r>
            <a:r>
              <a:rPr lang="en-US" sz="17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advanced/state of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the art infrastructures are traditionally open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for collaboration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with foreign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scientists.</a:t>
            </a:r>
          </a:p>
          <a:p>
            <a:pPr algn="just" defTabSz="269875">
              <a:spcBef>
                <a:spcPts val="800"/>
              </a:spcBef>
              <a:spcAft>
                <a:spcPts val="600"/>
              </a:spcAft>
            </a:pP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An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example: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CERIC Consortium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based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at </a:t>
            </a:r>
            <a:r>
              <a:rPr lang="en-US" sz="1700" dirty="0" err="1">
                <a:solidFill>
                  <a:srgbClr val="172951"/>
                </a:solidFill>
                <a:cs typeface="Arial" panose="020B0604020202020204" pitchFamily="34" charset="0"/>
              </a:rPr>
              <a:t>Elettra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solidFill>
                  <a:srgbClr val="172951"/>
                </a:solidFill>
                <a:cs typeface="Arial" panose="020B0604020202020204" pitchFamily="34" charset="0"/>
              </a:rPr>
              <a:t>Sincrotrone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, established according to a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	new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EU legislation, has already nine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signatories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among CEI Member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Countries: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m</a:t>
            </a:r>
            <a:r>
              <a:rPr lang="en-US" sz="17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ore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ERIC Consortia for research infrastructures in other fields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may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be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promoted for disciplines as   Hydro Meteorology/ Climate Change and Genetic Engineering/Biotechnology</a:t>
            </a:r>
            <a:endParaRPr lang="en-US" sz="1700" dirty="0">
              <a:solidFill>
                <a:srgbClr val="172951"/>
              </a:solidFill>
              <a:cs typeface="Arial" panose="020B0604020202020204" pitchFamily="34" charset="0"/>
            </a:endParaRPr>
          </a:p>
          <a:p>
            <a:pPr algn="just" defTabSz="269875">
              <a:spcBef>
                <a:spcPts val="800"/>
              </a:spcBef>
              <a:spcAft>
                <a:spcPts val="600"/>
              </a:spcAft>
            </a:pP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CEI-PRAISE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partnership as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on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31 May 2015:</a:t>
            </a:r>
          </a:p>
          <a:p>
            <a:pPr lvl="1" algn="just" defTabSz="269875">
              <a:spcBef>
                <a:spcPts val="800"/>
              </a:spcBef>
              <a:spcAft>
                <a:spcPts val="600"/>
              </a:spcAft>
            </a:pPr>
            <a:r>
              <a:rPr lang="en-US" sz="17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80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confirmed partners </a:t>
            </a:r>
            <a:r>
              <a:rPr lang="en-US" sz="1700" dirty="0">
                <a:solidFill>
                  <a:srgbClr val="172951"/>
                </a:solidFill>
                <a:cs typeface="Arial" panose="020B0604020202020204" pitchFamily="34" charset="0"/>
              </a:rPr>
              <a:t>to CEI-PRAISE in all CEI Member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Countries</a:t>
            </a:r>
          </a:p>
          <a:p>
            <a:pPr lvl="1" algn="just" defTabSz="269875">
              <a:spcBef>
                <a:spcPts val="800"/>
              </a:spcBef>
              <a:spcAft>
                <a:spcPts val="600"/>
              </a:spcAft>
            </a:pP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Over 200 additional </a:t>
            </a:r>
            <a:r>
              <a:rPr lang="en-US" sz="17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potential partners </a:t>
            </a: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with experience in FP7 in all CEI Countries</a:t>
            </a:r>
          </a:p>
          <a:p>
            <a:pPr marL="0" indent="0">
              <a:buNone/>
            </a:pPr>
            <a:endParaRPr lang="it-IT" sz="1800" dirty="0" smtClean="0">
              <a:solidFill>
                <a:srgbClr val="FF0000"/>
              </a:solidFill>
            </a:endParaRPr>
          </a:p>
        </p:txBody>
      </p:sp>
      <p:sp>
        <p:nvSpPr>
          <p:cNvPr id="13315" name="Titolo 2"/>
          <p:cNvSpPr>
            <a:spLocks noGrp="1"/>
          </p:cNvSpPr>
          <p:nvPr>
            <p:ph type="title" idx="13"/>
          </p:nvPr>
        </p:nvSpPr>
        <p:spPr>
          <a:xfrm>
            <a:off x="1547664" y="334399"/>
            <a:ext cx="7417420" cy="430887"/>
          </a:xfrm>
          <a:ln/>
        </p:spPr>
        <p:txBody>
          <a:bodyPr/>
          <a:lstStyle/>
          <a:p>
            <a:pPr algn="l"/>
            <a:r>
              <a:rPr lang="en-US" sz="2800" dirty="0" smtClean="0">
                <a:cs typeface="Arial" panose="020B0604020202020204" pitchFamily="34" charset="0"/>
              </a:rPr>
              <a:t>Players </a:t>
            </a:r>
            <a:r>
              <a:rPr lang="en-US" sz="2800" dirty="0">
                <a:cs typeface="Arial" panose="020B0604020202020204" pitchFamily="34" charset="0"/>
              </a:rPr>
              <a:t>and Partnership within CEI-PRAISE</a:t>
            </a:r>
            <a:endParaRPr lang="it-IT" sz="2800" b="1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836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it-IT" sz="18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it-IT" sz="1800" dirty="0" smtClean="0"/>
          </a:p>
        </p:txBody>
      </p:sp>
      <p:sp>
        <p:nvSpPr>
          <p:cNvPr id="16387" name="Title 7"/>
          <p:cNvSpPr>
            <a:spLocks noGrp="1"/>
          </p:cNvSpPr>
          <p:nvPr>
            <p:ph type="title" idx="13"/>
          </p:nvPr>
        </p:nvSpPr>
        <p:spPr>
          <a:xfrm>
            <a:off x="1403648" y="153216"/>
            <a:ext cx="6912768" cy="683498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cs typeface="Arial" panose="020B0604020202020204" pitchFamily="34" charset="0"/>
              </a:rPr>
              <a:t>Interdisciplinary </a:t>
            </a:r>
            <a:r>
              <a:rPr lang="en-US" sz="2400" dirty="0">
                <a:cs typeface="Arial" panose="020B0604020202020204" pitchFamily="34" charset="0"/>
              </a:rPr>
              <a:t>spectrum of projects in </a:t>
            </a:r>
            <a:r>
              <a:rPr lang="en-US" sz="2400" dirty="0" smtClean="0">
                <a:cs typeface="Arial" panose="020B0604020202020204" pitchFamily="34" charset="0"/>
              </a:rPr>
              <a:t>CEI-PRAISE</a:t>
            </a:r>
            <a:endParaRPr lang="it-IT" sz="2400" b="1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8424936" cy="498904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510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965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79512" y="908720"/>
            <a:ext cx="8790038" cy="5472607"/>
          </a:xfrm>
        </p:spPr>
        <p:txBody>
          <a:bodyPr anchor="b"/>
          <a:lstStyle/>
          <a:p>
            <a:pPr marL="0" lvl="0" indent="0" algn="just" defTabSz="452438" eaLnBrk="1" fontAlgn="auto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Activities to be carried out for each of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15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projects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implemented in the framework of CEI-PRAISE </a:t>
            </a:r>
            <a:r>
              <a:rPr lang="en-US" sz="1700" kern="1200" dirty="0" err="1">
                <a:solidFill>
                  <a:srgbClr val="172951"/>
                </a:solidFill>
                <a:cs typeface="Arial" panose="020B0604020202020204" pitchFamily="34" charset="0"/>
              </a:rPr>
              <a:t>Programme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: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traditional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activities for international cooperation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in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S&amp;T,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but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all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necessary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to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develop the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existing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human capital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, also according to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other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regional initiatives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, and in line with specific actions by the EC within Horizon 2020:</a:t>
            </a:r>
          </a:p>
          <a:p>
            <a:pPr marL="555625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Cooperative and specific advanced research projects;</a:t>
            </a:r>
          </a:p>
          <a:p>
            <a:pPr marL="555625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fellowships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for graduate and post-graduate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(doctoral) promising young talents in laboratories of the CEI S&amp;T Network, of JRC in other countries; </a:t>
            </a:r>
          </a:p>
          <a:p>
            <a:pPr marL="555625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grants to group leaders or other promising scientists to remain in (or return to)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their home laboratories, in order to implement a specific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CEI-PRAISE research;</a:t>
            </a:r>
            <a:endParaRPr lang="en-US" sz="1700" kern="1200" dirty="0">
              <a:solidFill>
                <a:srgbClr val="172951"/>
              </a:solidFill>
              <a:cs typeface="Arial" panose="020B0604020202020204" pitchFamily="34" charset="0"/>
            </a:endParaRPr>
          </a:p>
          <a:p>
            <a:pPr marL="555625" lvl="0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grants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 for the organization of high level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scientific events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or aimed at supporting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scientific travel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to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such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events, as well as to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scientific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exchanges;</a:t>
            </a:r>
          </a:p>
          <a:p>
            <a:pPr marL="555625" lvl="0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support to the consistent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purchase of consumables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 software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literature, </a:t>
            </a:r>
            <a:r>
              <a:rPr lang="en-US" sz="1700" kern="1200" dirty="0" err="1">
                <a:solidFill>
                  <a:srgbClr val="172951"/>
                </a:solidFill>
                <a:cs typeface="Arial" panose="020B0604020202020204" pitchFamily="34" charset="0"/>
              </a:rPr>
              <a:t>etc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;</a:t>
            </a:r>
          </a:p>
          <a:p>
            <a:pPr marL="555625" lvl="0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support to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e-learning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 e-conferencing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 e-tutoring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scientific podcasting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en-US" sz="1700" b="1" kern="1200" dirty="0">
                <a:solidFill>
                  <a:srgbClr val="0070C0"/>
                </a:solidFill>
                <a:cs typeface="Arial" panose="020B0604020202020204" pitchFamily="34" charset="0"/>
              </a:rPr>
              <a:t>e-laboratory</a:t>
            </a:r>
            <a:r>
              <a:rPr lang="en-US" sz="1700" kern="12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etc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. ;</a:t>
            </a:r>
            <a:endParaRPr lang="en-US" sz="1700" kern="1200" dirty="0">
              <a:solidFill>
                <a:srgbClr val="172951"/>
              </a:solidFill>
              <a:cs typeface="Arial" panose="020B0604020202020204" pitchFamily="34" charset="0"/>
            </a:endParaRPr>
          </a:p>
          <a:p>
            <a:pPr marL="555625" lvl="0" indent="-285750" algn="just" defTabSz="452438" eaLnBrk="1" fontAlgn="auto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a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ctivities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related to </a:t>
            </a:r>
            <a:r>
              <a:rPr lang="en-US" sz="1700" b="1" kern="1200" dirty="0">
                <a:solidFill>
                  <a:schemeClr val="bg2"/>
                </a:solidFill>
                <a:cs typeface="Arial" panose="020B0604020202020204" pitchFamily="34" charset="0"/>
              </a:rPr>
              <a:t>technology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transfer/</a:t>
            </a:r>
            <a:r>
              <a:rPr lang="en-US" sz="1700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innovation</a:t>
            </a:r>
            <a:r>
              <a:rPr lang="en-US" sz="1700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always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linked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with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14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projects: </a:t>
            </a:r>
            <a:r>
              <a:rPr lang="en-US" sz="1700" b="1" kern="1200" dirty="0" smtClean="0">
                <a:solidFill>
                  <a:srgbClr val="0070C0"/>
                </a:solidFill>
                <a:cs typeface="Arial" panose="020B0604020202020204" pitchFamily="34" charset="0"/>
              </a:rPr>
              <a:t>participating scientists as tutors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in order to establish long term relationship with industry.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 idx="13"/>
          </p:nvPr>
        </p:nvSpPr>
        <p:spPr>
          <a:xfrm>
            <a:off x="1547664" y="334399"/>
            <a:ext cx="7417420" cy="430887"/>
          </a:xfrm>
        </p:spPr>
        <p:txBody>
          <a:bodyPr/>
          <a:lstStyle/>
          <a:p>
            <a:pPr algn="l"/>
            <a:r>
              <a:rPr lang="en-US" sz="2400" kern="1200" dirty="0" smtClean="0">
                <a:solidFill>
                  <a:prstClr val="white"/>
                </a:solidFill>
                <a:cs typeface="Arial" panose="020B0604020202020204" pitchFamily="34" charset="0"/>
              </a:rPr>
              <a:t>Activities </a:t>
            </a:r>
            <a:r>
              <a:rPr lang="en-US" sz="2400" kern="1200" dirty="0">
                <a:solidFill>
                  <a:prstClr val="white"/>
                </a:solidFill>
                <a:cs typeface="Arial" panose="020B0604020202020204" pitchFamily="34" charset="0"/>
              </a:rPr>
              <a:t>for each of the </a:t>
            </a:r>
            <a:r>
              <a:rPr lang="en-US" sz="2400" kern="1200" dirty="0" smtClean="0">
                <a:solidFill>
                  <a:prstClr val="white"/>
                </a:solidFill>
                <a:cs typeface="Arial" panose="020B0604020202020204" pitchFamily="34" charset="0"/>
              </a:rPr>
              <a:t>15 CEI-PRAISE </a:t>
            </a:r>
            <a:r>
              <a:rPr lang="en-US" sz="2400" kern="1200" dirty="0">
                <a:solidFill>
                  <a:prstClr val="white"/>
                </a:solidFill>
                <a:cs typeface="Arial" panose="020B0604020202020204" pitchFamily="34" charset="0"/>
              </a:rPr>
              <a:t>Projects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751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79512" y="908720"/>
            <a:ext cx="8790038" cy="5400600"/>
          </a:xfrm>
        </p:spPr>
        <p:txBody>
          <a:bodyPr anchor="ctr"/>
          <a:lstStyle/>
          <a:p>
            <a:pPr marL="0" lvl="0" indent="0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Various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funding instruments,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mostly –but not only- from EU sources, must be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efficiently combined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in view of the implementation of a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unity of objectives</a:t>
            </a:r>
            <a:r>
              <a:rPr lang="en-US" sz="1700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,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taking into account CEI own consolidated experience in project management of EU funded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activities.</a:t>
            </a:r>
            <a:endParaRPr lang="en-US" sz="17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269875" lvl="0" indent="-269875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•	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EC funds will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be utilized through a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variable geometry</a:t>
            </a:r>
            <a:r>
              <a:rPr lang="en-US" sz="1700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,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according to the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respective eligibility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of CEI Member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Countries depending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on their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status vis-à-vis the EU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: i.e. Horizon 2020, EU Structural Funds, IPA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II, ENI, other.</a:t>
            </a:r>
            <a:endParaRPr lang="en-US" sz="17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269875" lvl="0" indent="-269875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•	Overall cost for seven years (same duration of H2020) estimated in Euro 45 million: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only an order of magnitude</a:t>
            </a:r>
            <a:r>
              <a:rPr lang="en-US" sz="1700" b="1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referred to the full potential of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CEI-PRAISE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 which has been drafted with a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modular 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flexibility</a:t>
            </a:r>
            <a:r>
              <a:rPr lang="en-US" sz="1700" kern="1200" dirty="0" smtClean="0">
                <a:solidFill>
                  <a:schemeClr val="bg1"/>
                </a:solidFill>
                <a:ea typeface="+mn-ea"/>
                <a:cs typeface="Arial" panose="020B0604020202020204" pitchFamily="34" charset="0"/>
              </a:rPr>
              <a:t>,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in order to be implemented also with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limited 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resources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.</a:t>
            </a:r>
          </a:p>
          <a:p>
            <a:pPr marL="269875" lvl="0" indent="-269875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•	Examples of on-going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fundraising to support pilot activities</a:t>
            </a:r>
            <a:r>
              <a:rPr lang="en-US" sz="1700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: </a:t>
            </a:r>
          </a:p>
          <a:p>
            <a:pPr marL="539750" lvl="0" indent="-269875" algn="just" defTabSz="452438" eaLnBrk="1" fontAlgn="auto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CERES BIS fellowships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managed by CEI within Marie </a:t>
            </a:r>
            <a:r>
              <a:rPr lang="en-US" sz="1700" kern="1200" dirty="0" err="1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Skłodowska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-Curie </a:t>
            </a:r>
            <a:r>
              <a:rPr lang="en-US" sz="1700" kern="1200" dirty="0" err="1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Programme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;</a:t>
            </a:r>
          </a:p>
          <a:p>
            <a:pPr marL="539750" lvl="0" indent="-269875" algn="just" defTabSz="452438" eaLnBrk="1" fontAlgn="auto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Cooperation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Agreement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under discussion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with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DG NEAR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and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DG R&amp;I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to be implemented with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JRC with which CEI is establishing a strong cooperation;</a:t>
            </a:r>
            <a:endParaRPr lang="en-US" sz="17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539750" lvl="0" indent="-269875" algn="just" defTabSz="452438" eaLnBrk="1" fontAlgn="auto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Structural Funds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(in cooperation with </a:t>
            </a: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Governments of Member Countries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);</a:t>
            </a:r>
            <a:endParaRPr lang="en-US" sz="1700" kern="1200" dirty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539750" lvl="0" indent="-269875" algn="just" defTabSz="452438" eaLnBrk="1" fontAlgn="auto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Other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EU Instruments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to support scientific communities in less performing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countries;</a:t>
            </a:r>
          </a:p>
          <a:p>
            <a:pPr marL="539750" lvl="0" indent="-269875" algn="just" defTabSz="452438" eaLnBrk="1" fontAlgn="auto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CEI own Cooperation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Fund</a:t>
            </a:r>
            <a:r>
              <a:rPr lang="en-US" sz="1700" b="1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and </a:t>
            </a:r>
            <a:r>
              <a:rPr lang="en-US" sz="1700" b="1" kern="1200" dirty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Know-how Exchange </a:t>
            </a:r>
            <a:r>
              <a:rPr lang="en-US" sz="1700" b="1" kern="1200" dirty="0" err="1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Programme</a:t>
            </a:r>
            <a:endParaRPr lang="en-US" sz="1700" b="1" kern="1200" dirty="0">
              <a:solidFill>
                <a:srgbClr val="0070C0"/>
              </a:solidFill>
              <a:ea typeface="+mn-ea"/>
              <a:cs typeface="Arial" panose="020B0604020202020204" pitchFamily="34" charset="0"/>
            </a:endParaRPr>
          </a:p>
          <a:p>
            <a:endParaRPr lang="it-IT" sz="1700" dirty="0"/>
          </a:p>
        </p:txBody>
      </p:sp>
      <p:sp>
        <p:nvSpPr>
          <p:cNvPr id="3" name="Titolo 2"/>
          <p:cNvSpPr>
            <a:spLocks noGrp="1"/>
          </p:cNvSpPr>
          <p:nvPr>
            <p:ph type="title" idx="13"/>
          </p:nvPr>
        </p:nvSpPr>
        <p:spPr>
          <a:xfrm>
            <a:off x="1547664" y="334399"/>
            <a:ext cx="6336704" cy="430887"/>
          </a:xfrm>
        </p:spPr>
        <p:txBody>
          <a:bodyPr/>
          <a:lstStyle/>
          <a:p>
            <a:pPr algn="l"/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Variable </a:t>
            </a:r>
            <a:r>
              <a:rPr lang="en-US" sz="2800" kern="1200" dirty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Geometry of CEI-PRAISE </a:t>
            </a:r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Funding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083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6" name="Titolo 2"/>
          <p:cNvSpPr>
            <a:spLocks noGrp="1"/>
          </p:cNvSpPr>
          <p:nvPr>
            <p:ph type="title" idx="13"/>
          </p:nvPr>
        </p:nvSpPr>
        <p:spPr>
          <a:xfrm>
            <a:off x="1475656" y="332656"/>
            <a:ext cx="5328592" cy="430887"/>
          </a:xfrm>
        </p:spPr>
        <p:txBody>
          <a:bodyPr/>
          <a:lstStyle/>
          <a:p>
            <a:pPr algn="l"/>
            <a:r>
              <a:rPr lang="en-US" kern="1200" dirty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	</a:t>
            </a:r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Some </a:t>
            </a:r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Pilot Activities</a:t>
            </a:r>
            <a:endParaRPr lang="it-IT" sz="2800" dirty="0"/>
          </a:p>
        </p:txBody>
      </p:sp>
      <p:sp>
        <p:nvSpPr>
          <p:cNvPr id="7" name="Segnaposto contenuto 1"/>
          <p:cNvSpPr>
            <a:spLocks noGrp="1"/>
          </p:cNvSpPr>
          <p:nvPr>
            <p:ph/>
          </p:nvPr>
        </p:nvSpPr>
        <p:spPr>
          <a:xfrm>
            <a:off x="179512" y="1340768"/>
            <a:ext cx="8640960" cy="4968552"/>
          </a:xfrm>
        </p:spPr>
        <p:txBody>
          <a:bodyPr anchor="ctr"/>
          <a:lstStyle/>
          <a:p>
            <a:pPr marL="0" lvl="0" indent="0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endParaRPr lang="en-US" sz="1700" b="1" kern="1200" dirty="0" smtClean="0">
              <a:solidFill>
                <a:srgbClr val="0070C0"/>
              </a:solidFill>
              <a:ea typeface="+mn-ea"/>
              <a:cs typeface="Arial" panose="020B0604020202020204" pitchFamily="34" charset="0"/>
            </a:endParaRPr>
          </a:p>
          <a:p>
            <a:pPr marL="0" lvl="0" indent="0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 b="1" kern="1200" dirty="0" smtClean="0">
                <a:solidFill>
                  <a:srgbClr val="0070C0"/>
                </a:solidFill>
                <a:ea typeface="+mn-ea"/>
                <a:cs typeface="Arial" panose="020B0604020202020204" pitchFamily="34" charset="0"/>
              </a:rPr>
              <a:t>Ad hoc workshops 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to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promote specific Horizon 2020 </a:t>
            </a:r>
            <a:r>
              <a:rPr lang="en-US" sz="1700" kern="1200" dirty="0" err="1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Programmes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: no contribution for travel and accommodation (!); 80 CEI-PRAISE confirmed partners plus 220 potential partner invited.</a:t>
            </a:r>
          </a:p>
          <a:p>
            <a:pPr marL="0" lvl="0" indent="0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endParaRPr lang="en-US" sz="1700" kern="1200" dirty="0" smtClean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lvl="0" algn="just" defTabSz="26987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1200" dirty="0" smtClean="0">
                <a:solidFill>
                  <a:schemeClr val="bg2"/>
                </a:solidFill>
                <a:ea typeface="+mn-ea"/>
                <a:cs typeface="Arial" panose="020B0604020202020204" pitchFamily="34" charset="0"/>
              </a:rPr>
              <a:t>February 2015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 promoting Twinning </a:t>
            </a:r>
            <a:r>
              <a:rPr lang="en-US" sz="1700" kern="1200" dirty="0" err="1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Programme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 in cooperation with EC: results </a:t>
            </a:r>
          </a:p>
          <a:p>
            <a:pPr marL="555625" indent="-192088" algn="just" defTabSz="26987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37 participants from 11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countries,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(8 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institutions from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outside CEI region) plus CEI S&amp;T Network</a:t>
            </a:r>
          </a:p>
          <a:p>
            <a:pPr marL="555625" lvl="0" indent="-192088" algn="just" defTabSz="26987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8 project proposals submitted,</a:t>
            </a:r>
          </a:p>
          <a:p>
            <a:pPr marL="555625" lvl="0" indent="-192088" algn="just" defTabSz="26987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€ 1 million to be expected for each successful project;</a:t>
            </a:r>
          </a:p>
          <a:p>
            <a:pPr lvl="0" algn="just" defTabSz="269875" eaLnBrk="1" fontAlgn="auto" hangingPunct="1">
              <a:spcBef>
                <a:spcPts val="1200"/>
              </a:spcBef>
              <a:spcAft>
                <a:spcPts val="0"/>
              </a:spcAft>
            </a:pPr>
            <a:r>
              <a:rPr lang="en-US" sz="1700" b="1" kern="1200" dirty="0" smtClean="0">
                <a:solidFill>
                  <a:schemeClr val="bg2"/>
                </a:solidFill>
                <a:ea typeface="+mn-ea"/>
                <a:cs typeface="Arial" panose="020B0604020202020204" pitchFamily="34" charset="0"/>
              </a:rPr>
              <a:t>June 2015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 promoting COST Actions in cooperation with COST Secretariat</a:t>
            </a:r>
          </a:p>
          <a:p>
            <a:pPr marL="555625" indent="-192088" algn="just" defTabSz="26987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30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participants, expected at least 15/20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proposals, </a:t>
            </a:r>
          </a:p>
          <a:p>
            <a:pPr lvl="0" algn="just" defTabSz="269875" eaLnBrk="1" fontAlgn="auto" hangingPunct="1">
              <a:spcBef>
                <a:spcPts val="1200"/>
              </a:spcBef>
              <a:spcAft>
                <a:spcPts val="0"/>
              </a:spcAft>
            </a:pPr>
            <a:r>
              <a:rPr lang="en-US" sz="1700" b="1" kern="1200" dirty="0" smtClean="0">
                <a:solidFill>
                  <a:schemeClr val="bg2"/>
                </a:solidFill>
                <a:ea typeface="+mn-ea"/>
                <a:cs typeface="Arial" panose="020B0604020202020204" pitchFamily="34" charset="0"/>
              </a:rPr>
              <a:t>August 2015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 promoting Marie </a:t>
            </a:r>
            <a:r>
              <a:rPr lang="en-US" sz="1700" kern="1200" dirty="0" err="1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Sklodowska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-Curie individual fellowships: </a:t>
            </a:r>
          </a:p>
          <a:p>
            <a:pPr marL="539750" indent="-176213" algn="just" defTabSz="26987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“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open house” of Centers in Trieste willing to host scientists from CEI countries</a:t>
            </a:r>
            <a:r>
              <a:rPr lang="en-US" sz="1700" kern="1200" dirty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,</a:t>
            </a:r>
            <a:endParaRPr lang="en-US" sz="1700" kern="1200" dirty="0" smtClean="0">
              <a:solidFill>
                <a:srgbClr val="172951"/>
              </a:solidFill>
              <a:ea typeface="+mn-ea"/>
              <a:cs typeface="Arial" panose="020B0604020202020204" pitchFamily="34" charset="0"/>
            </a:endParaRPr>
          </a:p>
          <a:p>
            <a:pPr marL="539750" indent="-176213" algn="just" defTabSz="269875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Announcements about positions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available in laboratories of the CEI S&amp;T Network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will be circulated soon to </a:t>
            </a:r>
            <a:r>
              <a:rPr lang="en-US" sz="1700" kern="1200" dirty="0" smtClean="0">
                <a:solidFill>
                  <a:srgbClr val="172951"/>
                </a:solidFill>
                <a:ea typeface="+mn-ea"/>
                <a:cs typeface="Arial" panose="020B0604020202020204" pitchFamily="34" charset="0"/>
              </a:rPr>
              <a:t>80 CEI-PRAISE partners and other 220 potential partners;</a:t>
            </a:r>
          </a:p>
          <a:p>
            <a:pPr algn="just" defTabSz="269875" eaLnBrk="1" fontAlgn="auto" hangingPunct="1">
              <a:spcBef>
                <a:spcPts val="0"/>
              </a:spcBef>
              <a:spcAft>
                <a:spcPts val="1200"/>
              </a:spcAft>
            </a:pPr>
            <a:r>
              <a:rPr lang="en-US" sz="1700" b="1" kern="1200" dirty="0" smtClean="0">
                <a:solidFill>
                  <a:schemeClr val="bg2"/>
                </a:solidFill>
                <a:cs typeface="Arial" panose="020B0604020202020204" pitchFamily="34" charset="0"/>
              </a:rPr>
              <a:t>September 2017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,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 submitting again the CERES TWO proposal under Marie </a:t>
            </a:r>
            <a:r>
              <a:rPr lang="en-US" sz="1700" kern="1200" dirty="0" err="1" smtClean="0">
                <a:solidFill>
                  <a:srgbClr val="172951"/>
                </a:solidFill>
                <a:cs typeface="Arial" panose="020B0604020202020204" pitchFamily="34" charset="0"/>
              </a:rPr>
              <a:t>Sklodowska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-Curie Program in order to host more researchers in institutions of the CEI S&amp;T Network: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t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he previous proposal was approved and ranked first among those which could not </a:t>
            </a:r>
            <a:r>
              <a:rPr lang="en-US" sz="1700" kern="1200" dirty="0">
                <a:solidFill>
                  <a:srgbClr val="172951"/>
                </a:solidFill>
                <a:cs typeface="Arial" panose="020B0604020202020204" pitchFamily="34" charset="0"/>
              </a:rPr>
              <a:t>b</a:t>
            </a:r>
            <a:r>
              <a:rPr lang="en-US" sz="1700" kern="1200" dirty="0" smtClean="0">
                <a:solidFill>
                  <a:srgbClr val="172951"/>
                </a:solidFill>
                <a:cs typeface="Arial" panose="020B0604020202020204" pitchFamily="34" charset="0"/>
              </a:rPr>
              <a:t>e financially supported due to unavailability of funds.</a:t>
            </a:r>
            <a:endParaRPr lang="en-US" sz="1700" dirty="0" smtClean="0"/>
          </a:p>
          <a:p>
            <a:pPr marL="269875" lvl="0" indent="-269875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endParaRPr lang="it-IT" sz="1700" dirty="0"/>
          </a:p>
          <a:p>
            <a:pPr marL="269875" lvl="0" indent="-269875" algn="just" defTabSz="269875" eaLnBrk="1" fontAlgn="auto" hangingPunct="1">
              <a:spcBef>
                <a:spcPts val="1200"/>
              </a:spcBef>
              <a:spcAft>
                <a:spcPts val="0"/>
              </a:spcAft>
              <a:buNone/>
            </a:pPr>
            <a:endParaRPr lang="en-US" sz="1700" kern="1200" dirty="0">
              <a:solidFill>
                <a:srgbClr val="0070C0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788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6" name="Titolo 2"/>
          <p:cNvSpPr>
            <a:spLocks noGrp="1"/>
          </p:cNvSpPr>
          <p:nvPr>
            <p:ph type="title" idx="13"/>
          </p:nvPr>
        </p:nvSpPr>
        <p:spPr>
          <a:xfrm>
            <a:off x="1547664" y="332656"/>
            <a:ext cx="5328592" cy="430887"/>
          </a:xfrm>
        </p:spPr>
        <p:txBody>
          <a:bodyPr/>
          <a:lstStyle/>
          <a:p>
            <a:pPr algn="l"/>
            <a:r>
              <a:rPr lang="en-US" sz="2800" kern="1200" dirty="0" smtClean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		Pilot Activities (2)</a:t>
            </a:r>
            <a:endParaRPr lang="it-IT" sz="2800" dirty="0"/>
          </a:p>
        </p:txBody>
      </p:sp>
      <p:sp>
        <p:nvSpPr>
          <p:cNvPr id="8" name="Segnaposto contenuto 1"/>
          <p:cNvSpPr>
            <a:spLocks noGrp="1"/>
          </p:cNvSpPr>
          <p:nvPr>
            <p:ph/>
          </p:nvPr>
        </p:nvSpPr>
        <p:spPr>
          <a:xfrm>
            <a:off x="179512" y="908720"/>
            <a:ext cx="8712968" cy="5400600"/>
          </a:xfrm>
        </p:spPr>
        <p:txBody>
          <a:bodyPr anchor="ctr"/>
          <a:lstStyle/>
          <a:p>
            <a:pPr algn="just" defTabSz="269875">
              <a:spcBef>
                <a:spcPts val="0"/>
              </a:spcBef>
            </a:pP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CEI  Know-how Exchange </a:t>
            </a:r>
            <a:r>
              <a:rPr lang="en-US" sz="17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Programme</a:t>
            </a:r>
            <a:endParaRPr lang="en-US" sz="1700" b="1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1" algn="just" defTabSz="269875">
              <a:spcBef>
                <a:spcPts val="0"/>
              </a:spcBef>
            </a:pPr>
            <a:r>
              <a:rPr lang="en-US" sz="1700" dirty="0" smtClean="0"/>
              <a:t>2014, </a:t>
            </a:r>
            <a:r>
              <a:rPr lang="en-US" sz="1700" dirty="0"/>
              <a:t>OGS, with Serbia, Albania, Montenegro: capacity building for future planning in efficient </a:t>
            </a:r>
            <a:r>
              <a:rPr lang="en-US" sz="1700" dirty="0" smtClean="0"/>
              <a:t>energy;</a:t>
            </a:r>
            <a:endParaRPr lang="en-US" sz="1700" dirty="0"/>
          </a:p>
          <a:p>
            <a:pPr lvl="1" algn="just" defTabSz="269875">
              <a:spcBef>
                <a:spcPts val="0"/>
              </a:spcBef>
            </a:pPr>
            <a:r>
              <a:rPr lang="en-US" sz="1700" dirty="0" smtClean="0">
                <a:solidFill>
                  <a:srgbClr val="172951"/>
                </a:solidFill>
                <a:cs typeface="Arial" panose="020B0604020202020204" pitchFamily="34" charset="0"/>
              </a:rPr>
              <a:t>2015 ongoing, CNR (Photonics and Nanotech Institute) with University of </a:t>
            </a:r>
            <a:r>
              <a:rPr lang="it-IT" sz="1700" dirty="0" err="1" smtClean="0"/>
              <a:t>Niš</a:t>
            </a:r>
            <a:r>
              <a:rPr lang="it-IT" sz="1700" dirty="0" smtClean="0"/>
              <a:t>: </a:t>
            </a:r>
            <a:r>
              <a:rPr lang="it-IT" sz="1700" dirty="0" err="1"/>
              <a:t>t</a:t>
            </a:r>
            <a:r>
              <a:rPr lang="it-IT" sz="1700" dirty="0" err="1" smtClean="0"/>
              <a:t>echnology</a:t>
            </a:r>
            <a:r>
              <a:rPr lang="it-IT" sz="1700" dirty="0" smtClean="0"/>
              <a:t> </a:t>
            </a:r>
            <a:r>
              <a:rPr lang="it-IT" sz="1700" dirty="0"/>
              <a:t>transfer for </a:t>
            </a:r>
            <a:r>
              <a:rPr lang="it-IT" sz="1700" dirty="0" err="1" smtClean="0"/>
              <a:t>food</a:t>
            </a:r>
            <a:r>
              <a:rPr lang="it-IT" sz="1700" dirty="0" smtClean="0"/>
              <a:t> </a:t>
            </a:r>
            <a:r>
              <a:rPr lang="it-IT" sz="1700" dirty="0"/>
              <a:t>packaging in </a:t>
            </a:r>
            <a:r>
              <a:rPr lang="it-IT" sz="1700" dirty="0" err="1" smtClean="0"/>
              <a:t>controlled</a:t>
            </a:r>
            <a:r>
              <a:rPr lang="it-IT" sz="1700" dirty="0" smtClean="0"/>
              <a:t>/</a:t>
            </a:r>
            <a:r>
              <a:rPr lang="it-IT" sz="1700" dirty="0" err="1" smtClean="0"/>
              <a:t>secure</a:t>
            </a:r>
            <a:r>
              <a:rPr lang="it-IT" sz="1700" dirty="0" smtClean="0"/>
              <a:t> </a:t>
            </a:r>
            <a:r>
              <a:rPr lang="it-IT" sz="1700" dirty="0" err="1" smtClean="0"/>
              <a:t>atmosphere</a:t>
            </a:r>
            <a:r>
              <a:rPr lang="it-IT" sz="1700" dirty="0" smtClean="0"/>
              <a:t>;</a:t>
            </a:r>
          </a:p>
          <a:p>
            <a:pPr lvl="1" algn="just" defTabSz="269875">
              <a:spcBef>
                <a:spcPts val="0"/>
              </a:spcBef>
            </a:pPr>
            <a:r>
              <a:rPr lang="it-IT" sz="1700" dirty="0" smtClean="0"/>
              <a:t>2015 </a:t>
            </a:r>
            <a:r>
              <a:rPr lang="it-IT" sz="1700" dirty="0" err="1" smtClean="0"/>
              <a:t>ongoing</a:t>
            </a:r>
            <a:r>
              <a:rPr lang="it-IT" sz="1700" dirty="0"/>
              <a:t>,</a:t>
            </a:r>
            <a:r>
              <a:rPr lang="it-IT" sz="1700" dirty="0" smtClean="0"/>
              <a:t> Milano </a:t>
            </a:r>
            <a:r>
              <a:rPr lang="it-IT" sz="1700" dirty="0" err="1" smtClean="0"/>
              <a:t>Politechnic</a:t>
            </a:r>
            <a:r>
              <a:rPr lang="it-IT" sz="1700" dirty="0" smtClean="0"/>
              <a:t> with </a:t>
            </a:r>
            <a:r>
              <a:rPr lang="it-IT" sz="1700" dirty="0" err="1" smtClean="0"/>
              <a:t>University</a:t>
            </a:r>
            <a:r>
              <a:rPr lang="it-IT" sz="1700" dirty="0" smtClean="0"/>
              <a:t> of Novi </a:t>
            </a:r>
            <a:r>
              <a:rPr lang="it-IT" sz="1700" dirty="0" err="1" smtClean="0"/>
              <a:t>Sad</a:t>
            </a:r>
            <a:r>
              <a:rPr lang="it-IT" sz="1700" dirty="0" smtClean="0"/>
              <a:t>: </a:t>
            </a:r>
            <a:r>
              <a:rPr lang="it-IT" sz="1700" dirty="0" err="1" smtClean="0"/>
              <a:t>development</a:t>
            </a:r>
            <a:r>
              <a:rPr lang="it-IT" sz="1700" dirty="0" smtClean="0"/>
              <a:t> of new </a:t>
            </a:r>
            <a:r>
              <a:rPr lang="it-IT" sz="1700" dirty="0" err="1" smtClean="0"/>
              <a:t>sensors</a:t>
            </a:r>
            <a:r>
              <a:rPr lang="it-IT" sz="1700" dirty="0" smtClean="0"/>
              <a:t> to monitor air </a:t>
            </a:r>
            <a:r>
              <a:rPr lang="it-IT" sz="1700" dirty="0" err="1" smtClean="0"/>
              <a:t>pollution</a:t>
            </a:r>
            <a:r>
              <a:rPr lang="it-IT" sz="1700" dirty="0" smtClean="0"/>
              <a:t>;</a:t>
            </a:r>
          </a:p>
          <a:p>
            <a:pPr lvl="1" algn="just" defTabSz="269875">
              <a:spcBef>
                <a:spcPts val="0"/>
              </a:spcBef>
            </a:pPr>
            <a:r>
              <a:rPr lang="it-IT" sz="1700" dirty="0"/>
              <a:t>m</a:t>
            </a:r>
            <a:r>
              <a:rPr lang="it-IT" sz="1700" dirty="0" smtClean="0"/>
              <a:t>ore…</a:t>
            </a:r>
          </a:p>
          <a:p>
            <a:pPr marL="457200" lvl="1" indent="0" algn="just" defTabSz="269875">
              <a:spcBef>
                <a:spcPts val="0"/>
              </a:spcBef>
              <a:buNone/>
            </a:pPr>
            <a:endParaRPr lang="en-US" sz="17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just" defTabSz="269875">
              <a:spcBef>
                <a:spcPts val="0"/>
              </a:spcBef>
            </a:pP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CEI  </a:t>
            </a:r>
            <a:r>
              <a:rPr lang="en-US" sz="17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Cooperation </a:t>
            </a:r>
            <a:r>
              <a:rPr lang="en-US" sz="1700" b="1" dirty="0">
                <a:solidFill>
                  <a:srgbClr val="0070C0"/>
                </a:solidFill>
                <a:cs typeface="Arial" panose="020B0604020202020204" pitchFamily="34" charset="0"/>
              </a:rPr>
              <a:t>Fund</a:t>
            </a:r>
          </a:p>
          <a:p>
            <a:pPr lvl="1" algn="just" defTabSz="269875">
              <a:spcBef>
                <a:spcPts val="0"/>
              </a:spcBef>
            </a:pPr>
            <a:r>
              <a:rPr lang="en-US" sz="1700" dirty="0"/>
              <a:t>2015 </a:t>
            </a:r>
            <a:r>
              <a:rPr lang="en-US" sz="1700" dirty="0" smtClean="0"/>
              <a:t>March</a:t>
            </a:r>
            <a:r>
              <a:rPr lang="en-US" sz="1700" dirty="0"/>
              <a:t>,</a:t>
            </a:r>
            <a:r>
              <a:rPr lang="en-US" sz="1700" dirty="0" smtClean="0"/>
              <a:t> CEI </a:t>
            </a:r>
            <a:r>
              <a:rPr lang="en-US" sz="1700" dirty="0"/>
              <a:t>High Level Workshop on Advanced Biofuels, </a:t>
            </a:r>
            <a:r>
              <a:rPr lang="en-US" sz="1700" dirty="0" err="1"/>
              <a:t>Biorefinery</a:t>
            </a:r>
            <a:r>
              <a:rPr lang="en-US" sz="1700" dirty="0"/>
              <a:t> and </a:t>
            </a:r>
            <a:r>
              <a:rPr lang="en-GB" sz="1700" dirty="0"/>
              <a:t>Added </a:t>
            </a:r>
            <a:r>
              <a:rPr lang="en-GB" sz="1700" dirty="0" smtClean="0"/>
              <a:t>Value Bio-</a:t>
            </a:r>
            <a:r>
              <a:rPr lang="en-GB" sz="1700" dirty="0" err="1" smtClean="0"/>
              <a:t>byproducts</a:t>
            </a:r>
            <a:r>
              <a:rPr lang="en-GB" sz="1700" dirty="0" smtClean="0"/>
              <a:t> </a:t>
            </a:r>
            <a:r>
              <a:rPr lang="en-GB" sz="1700" dirty="0"/>
              <a:t>held in </a:t>
            </a:r>
            <a:r>
              <a:rPr lang="en-GB" sz="1700" dirty="0" smtClean="0"/>
              <a:t>Bratislava, </a:t>
            </a:r>
            <a:r>
              <a:rPr lang="en-GB" sz="1700" dirty="0"/>
              <a:t>in cooperation with EC-JRC, ICARST </a:t>
            </a:r>
            <a:r>
              <a:rPr lang="en-GB" sz="1700" dirty="0" smtClean="0"/>
              <a:t>and </a:t>
            </a:r>
            <a:r>
              <a:rPr lang="en-US" sz="1700" dirty="0" smtClean="0"/>
              <a:t>University </a:t>
            </a:r>
            <a:r>
              <a:rPr lang="en-US" sz="1700" dirty="0"/>
              <a:t>of SS. Cyril and Methodius in </a:t>
            </a:r>
            <a:r>
              <a:rPr lang="en-US" sz="1700" dirty="0" err="1" smtClean="0"/>
              <a:t>Trnava</a:t>
            </a:r>
            <a:r>
              <a:rPr lang="en-US" sz="1700" dirty="0" smtClean="0"/>
              <a:t> (85 participants): </a:t>
            </a:r>
            <a:r>
              <a:rPr lang="en-GB" sz="1700" dirty="0" smtClean="0"/>
              <a:t>Slovak Government engaged to organize a follow up Conference under its EU Presidency in 2016;</a:t>
            </a:r>
            <a:endParaRPr lang="en-US" sz="1700" dirty="0"/>
          </a:p>
          <a:p>
            <a:pPr lvl="1" algn="just" defTabSz="269875">
              <a:spcBef>
                <a:spcPts val="0"/>
              </a:spcBef>
            </a:pPr>
            <a:r>
              <a:rPr lang="en-US" sz="1700" dirty="0"/>
              <a:t>2015 </a:t>
            </a:r>
            <a:r>
              <a:rPr lang="en-US" sz="1700" dirty="0" smtClean="0"/>
              <a:t>July, ICGEB </a:t>
            </a:r>
            <a:r>
              <a:rPr lang="en-US" sz="1700" dirty="0"/>
              <a:t>High Level Workshop on DNA tumor </a:t>
            </a:r>
            <a:r>
              <a:rPr lang="en-US" sz="1700" dirty="0" smtClean="0"/>
              <a:t>virus;</a:t>
            </a:r>
          </a:p>
          <a:p>
            <a:pPr lvl="1" algn="just" defTabSz="269875">
              <a:spcBef>
                <a:spcPts val="0"/>
              </a:spcBef>
            </a:pPr>
            <a:r>
              <a:rPr lang="en-US" sz="1700" dirty="0"/>
              <a:t>o</a:t>
            </a:r>
            <a:r>
              <a:rPr lang="en-US" sz="1700" dirty="0" smtClean="0"/>
              <a:t>ther events: Academy of Science of </a:t>
            </a:r>
            <a:r>
              <a:rPr lang="en-US" sz="1700" dirty="0" smtClean="0"/>
              <a:t>Belarus </a:t>
            </a:r>
            <a:r>
              <a:rPr lang="en-US" sz="1700" dirty="0" smtClean="0"/>
              <a:t>(on Applied Mathematics); University of Novi Sad (on Logics and Applications); University of </a:t>
            </a:r>
            <a:r>
              <a:rPr lang="en-US" sz="1700" dirty="0" err="1" smtClean="0"/>
              <a:t>Padova</a:t>
            </a:r>
            <a:r>
              <a:rPr lang="en-US" sz="1700" dirty="0" smtClean="0"/>
              <a:t> (European Symposium on Plasma Chemistry);</a:t>
            </a:r>
          </a:p>
          <a:p>
            <a:pPr lvl="1" algn="just" defTabSz="269875">
              <a:spcBef>
                <a:spcPts val="0"/>
              </a:spcBef>
            </a:pPr>
            <a:r>
              <a:rPr lang="en-US" sz="1700" dirty="0"/>
              <a:t>m</a:t>
            </a:r>
            <a:r>
              <a:rPr lang="en-US" sz="1700" dirty="0" smtClean="0"/>
              <a:t>ore…</a:t>
            </a:r>
            <a:endParaRPr lang="en-US" sz="1700" dirty="0"/>
          </a:p>
          <a:p>
            <a:pPr marL="0" indent="0">
              <a:buNone/>
            </a:pPr>
            <a:endParaRPr lang="it-IT" sz="1800" dirty="0" smtClean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666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395536" y="908720"/>
            <a:ext cx="8352928" cy="5112568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it-IT" sz="1700" dirty="0" err="1"/>
              <a:t>Establishing</a:t>
            </a:r>
            <a:r>
              <a:rPr lang="it-IT" sz="1700" dirty="0"/>
              <a:t> the Secretariat </a:t>
            </a:r>
            <a:r>
              <a:rPr lang="it-IT" sz="1700" b="1" dirty="0" err="1" smtClean="0">
                <a:solidFill>
                  <a:schemeClr val="bg2"/>
                </a:solidFill>
              </a:rPr>
              <a:t>as</a:t>
            </a:r>
            <a:r>
              <a:rPr lang="it-IT" sz="1700" b="1" dirty="0" smtClean="0">
                <a:solidFill>
                  <a:schemeClr val="bg2"/>
                </a:solidFill>
              </a:rPr>
              <a:t> the </a:t>
            </a:r>
            <a:r>
              <a:rPr lang="it-IT" sz="1700" b="1" dirty="0" err="1" smtClean="0">
                <a:solidFill>
                  <a:schemeClr val="bg2"/>
                </a:solidFill>
              </a:rPr>
              <a:t>focal</a:t>
            </a:r>
            <a:r>
              <a:rPr lang="it-IT" sz="1700" b="1" dirty="0" smtClean="0">
                <a:solidFill>
                  <a:schemeClr val="bg2"/>
                </a:solidFill>
              </a:rPr>
              <a:t> </a:t>
            </a:r>
            <a:r>
              <a:rPr lang="it-IT" sz="1700" b="1" dirty="0" err="1" smtClean="0">
                <a:solidFill>
                  <a:schemeClr val="bg2"/>
                </a:solidFill>
              </a:rPr>
              <a:t>point</a:t>
            </a:r>
            <a:r>
              <a:rPr lang="it-IT" sz="1700" b="1" dirty="0" smtClean="0">
                <a:solidFill>
                  <a:schemeClr val="bg2"/>
                </a:solidFill>
              </a:rPr>
              <a:t> </a:t>
            </a:r>
            <a:r>
              <a:rPr lang="it-IT" sz="1700" dirty="0" smtClean="0"/>
              <a:t>for </a:t>
            </a:r>
            <a:r>
              <a:rPr lang="it-IT" sz="1700" dirty="0" err="1"/>
              <a:t>M</a:t>
            </a:r>
            <a:r>
              <a:rPr lang="it-IT" sz="1700" dirty="0" err="1" smtClean="0"/>
              <a:t>ember</a:t>
            </a:r>
            <a:r>
              <a:rPr lang="it-IT" sz="1700" dirty="0" smtClean="0"/>
              <a:t> </a:t>
            </a:r>
            <a:r>
              <a:rPr lang="it-IT" sz="1700" dirty="0" err="1" smtClean="0"/>
              <a:t>Countries</a:t>
            </a:r>
            <a:r>
              <a:rPr lang="it-IT" sz="1700" dirty="0" smtClean="0"/>
              <a:t> vs. European Commission, CEI is participating in three relevant FP7 projects in the field of </a:t>
            </a:r>
            <a:r>
              <a:rPr lang="it-IT" sz="1700" dirty="0" smtClean="0"/>
              <a:t>renewable </a:t>
            </a:r>
            <a:r>
              <a:rPr lang="it-IT" sz="1700" dirty="0" smtClean="0"/>
              <a:t>energy. These partnerships in high level European consortia are </a:t>
            </a:r>
            <a:r>
              <a:rPr lang="it-IT" sz="1700" dirty="0" smtClean="0"/>
              <a:t>instrumental </a:t>
            </a:r>
            <a:r>
              <a:rPr lang="it-IT" sz="1700" b="1" dirty="0" smtClean="0"/>
              <a:t>to build political and public awareness</a:t>
            </a:r>
            <a:r>
              <a:rPr lang="it-IT" sz="1700" dirty="0" smtClean="0"/>
              <a:t> through direct contacts with </a:t>
            </a:r>
            <a:r>
              <a:rPr lang="it-IT" sz="1700" dirty="0" smtClean="0"/>
              <a:t>governments</a:t>
            </a:r>
            <a:r>
              <a:rPr lang="it-IT" sz="1700" dirty="0" smtClean="0"/>
              <a:t>, public institutions, scientific and business communities at all levels.</a:t>
            </a:r>
          </a:p>
          <a:p>
            <a:pPr marL="0" indent="0" algn="just">
              <a:buNone/>
            </a:pPr>
            <a:endParaRPr lang="it-IT" sz="17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700" b="1" dirty="0" smtClean="0">
                <a:solidFill>
                  <a:schemeClr val="bg2"/>
                </a:solidFill>
              </a:rPr>
              <a:t>S2BIOM</a:t>
            </a:r>
            <a:r>
              <a:rPr lang="it-IT" sz="1700" dirty="0" smtClean="0"/>
              <a:t>, on </a:t>
            </a:r>
            <a:r>
              <a:rPr lang="it-IT" sz="1700" dirty="0" err="1" smtClean="0"/>
              <a:t>cost</a:t>
            </a:r>
            <a:r>
              <a:rPr lang="it-IT" sz="1700" dirty="0" smtClean="0"/>
              <a:t> </a:t>
            </a:r>
            <a:r>
              <a:rPr lang="it-IT" sz="1700" dirty="0" err="1" smtClean="0"/>
              <a:t>efficient</a:t>
            </a:r>
            <a:r>
              <a:rPr lang="it-IT" sz="1700" dirty="0" smtClean="0"/>
              <a:t> </a:t>
            </a:r>
            <a:r>
              <a:rPr lang="it-IT" sz="1700" dirty="0" err="1" smtClean="0"/>
              <a:t>supply</a:t>
            </a:r>
            <a:r>
              <a:rPr lang="it-IT" sz="1700" dirty="0" smtClean="0"/>
              <a:t> </a:t>
            </a:r>
            <a:r>
              <a:rPr lang="it-IT" sz="1700" dirty="0" err="1" smtClean="0"/>
              <a:t>chain</a:t>
            </a:r>
            <a:r>
              <a:rPr lang="it-IT" sz="1700" dirty="0" smtClean="0"/>
              <a:t> for </a:t>
            </a:r>
            <a:r>
              <a:rPr lang="it-IT" sz="1700" dirty="0" err="1" smtClean="0"/>
              <a:t>optimized</a:t>
            </a:r>
            <a:r>
              <a:rPr lang="it-IT" sz="1700" dirty="0" smtClean="0"/>
              <a:t> use of non </a:t>
            </a:r>
            <a:r>
              <a:rPr lang="it-IT" sz="1700" dirty="0" err="1" smtClean="0"/>
              <a:t>food</a:t>
            </a:r>
            <a:r>
              <a:rPr lang="it-IT" sz="1700" dirty="0" smtClean="0"/>
              <a:t> </a:t>
            </a:r>
            <a:r>
              <a:rPr lang="it-IT" sz="1700" dirty="0" err="1" smtClean="0"/>
              <a:t>biomass</a:t>
            </a:r>
            <a:r>
              <a:rPr lang="it-IT" sz="1700" dirty="0" smtClean="0"/>
              <a:t>;</a:t>
            </a:r>
          </a:p>
          <a:p>
            <a:pPr marL="0" indent="0" algn="just">
              <a:buNone/>
            </a:pPr>
            <a:endParaRPr lang="it-IT" sz="17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700" b="1" dirty="0" smtClean="0">
                <a:solidFill>
                  <a:schemeClr val="bg2"/>
                </a:solidFill>
              </a:rPr>
              <a:t>EBTP-SABS</a:t>
            </a:r>
            <a:r>
              <a:rPr lang="it-IT" sz="1700" dirty="0" smtClean="0"/>
              <a:t>, on </a:t>
            </a:r>
            <a:r>
              <a:rPr lang="it-IT" sz="1700" dirty="0" err="1" smtClean="0"/>
              <a:t>support</a:t>
            </a:r>
            <a:r>
              <a:rPr lang="it-IT" sz="1700" dirty="0" smtClean="0"/>
              <a:t> of </a:t>
            </a:r>
            <a:r>
              <a:rPr lang="it-IT" sz="1700" dirty="0" err="1"/>
              <a:t>e</a:t>
            </a:r>
            <a:r>
              <a:rPr lang="it-IT" sz="1700" dirty="0" err="1" smtClean="0"/>
              <a:t>uropean</a:t>
            </a:r>
            <a:r>
              <a:rPr lang="it-IT" sz="1700" dirty="0" smtClean="0"/>
              <a:t> </a:t>
            </a:r>
            <a:r>
              <a:rPr lang="it-IT" sz="1700" dirty="0" err="1" smtClean="0"/>
              <a:t>biofuels</a:t>
            </a:r>
            <a:r>
              <a:rPr lang="it-IT" sz="1700" dirty="0" smtClean="0"/>
              <a:t> </a:t>
            </a:r>
            <a:r>
              <a:rPr lang="it-IT" sz="1700" dirty="0" err="1" smtClean="0"/>
              <a:t>technology</a:t>
            </a:r>
            <a:r>
              <a:rPr lang="it-IT" sz="1700" dirty="0" smtClean="0"/>
              <a:t> </a:t>
            </a:r>
            <a:r>
              <a:rPr lang="it-IT" sz="1700" dirty="0" err="1" smtClean="0"/>
              <a:t>platform</a:t>
            </a:r>
            <a:r>
              <a:rPr lang="it-IT" sz="1700" dirty="0" smtClean="0"/>
              <a:t>;</a:t>
            </a:r>
          </a:p>
          <a:p>
            <a:pPr marL="0" indent="0" algn="just">
              <a:buNone/>
            </a:pPr>
            <a:endParaRPr lang="it-IT" sz="17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700" b="1" dirty="0" smtClean="0">
                <a:solidFill>
                  <a:schemeClr val="bg2"/>
                </a:solidFill>
              </a:rPr>
              <a:t>DR-INCO.NET</a:t>
            </a:r>
            <a:r>
              <a:rPr lang="it-IT" sz="1700" dirty="0" smtClean="0"/>
              <a:t> on R&amp;D to </a:t>
            </a:r>
            <a:r>
              <a:rPr lang="it-IT" sz="1700" dirty="0" err="1" smtClean="0"/>
              <a:t>meet</a:t>
            </a:r>
            <a:r>
              <a:rPr lang="it-IT" sz="1700" dirty="0" smtClean="0"/>
              <a:t> </a:t>
            </a:r>
            <a:r>
              <a:rPr lang="it-IT" sz="1700" dirty="0" err="1" smtClean="0"/>
              <a:t>societal</a:t>
            </a:r>
            <a:r>
              <a:rPr lang="it-IT" sz="1700" dirty="0" smtClean="0"/>
              <a:t> </a:t>
            </a:r>
            <a:r>
              <a:rPr lang="it-IT" sz="1700" dirty="0" err="1" smtClean="0"/>
              <a:t>challenges</a:t>
            </a:r>
            <a:r>
              <a:rPr lang="it-IT" sz="1700" dirty="0" smtClean="0"/>
              <a:t> of </a:t>
            </a:r>
            <a:r>
              <a:rPr lang="it-IT" sz="1700" dirty="0" err="1" smtClean="0"/>
              <a:t>energy</a:t>
            </a:r>
            <a:r>
              <a:rPr lang="it-IT" sz="1700" dirty="0" smtClean="0"/>
              <a:t> </a:t>
            </a:r>
            <a:r>
              <a:rPr lang="it-IT" sz="1700" dirty="0" err="1" smtClean="0"/>
              <a:t>efficiency</a:t>
            </a:r>
            <a:r>
              <a:rPr lang="it-IT" sz="1700" dirty="0" smtClean="0"/>
              <a:t> and </a:t>
            </a:r>
            <a:r>
              <a:rPr lang="it-IT" sz="1700" dirty="0" err="1" smtClean="0"/>
              <a:t>renewable</a:t>
            </a:r>
            <a:r>
              <a:rPr lang="it-IT" sz="1700" dirty="0" smtClean="0"/>
              <a:t> </a:t>
            </a:r>
            <a:r>
              <a:rPr lang="it-IT" sz="1700" dirty="0" err="1" smtClean="0"/>
              <a:t>energy</a:t>
            </a:r>
            <a:r>
              <a:rPr lang="it-IT" sz="1700" dirty="0" smtClean="0"/>
              <a:t> in a </a:t>
            </a:r>
            <a:r>
              <a:rPr lang="it-IT" sz="1700" dirty="0" err="1" smtClean="0"/>
              <a:t>Bio-based</a:t>
            </a:r>
            <a:r>
              <a:rPr lang="it-IT" sz="1700" dirty="0" smtClean="0"/>
              <a:t> economy in the </a:t>
            </a:r>
            <a:r>
              <a:rPr lang="it-IT" sz="1700" dirty="0" err="1" smtClean="0"/>
              <a:t>Danube</a:t>
            </a:r>
            <a:r>
              <a:rPr lang="it-IT" sz="1700" dirty="0" smtClean="0"/>
              <a:t> </a:t>
            </a:r>
            <a:r>
              <a:rPr lang="it-IT" sz="1700" dirty="0" err="1" smtClean="0"/>
              <a:t>Region</a:t>
            </a:r>
            <a:r>
              <a:rPr lang="it-IT" sz="1700" dirty="0" smtClean="0"/>
              <a:t>. Through this project, CEI is also committed toward the development of joint funding mechanisms contributing </a:t>
            </a:r>
            <a:r>
              <a:rPr lang="it-IT" sz="1700" dirty="0" smtClean="0"/>
              <a:t>directly </a:t>
            </a:r>
            <a:r>
              <a:rPr lang="it-IT" sz="1700" dirty="0" smtClean="0"/>
              <a:t>to one of the most important milestones of the EUSDR for this priority area: namely the establishment of the Danube Region Research and Innovation Fund. In this </a:t>
            </a:r>
            <a:r>
              <a:rPr lang="it-IT" sz="1700" dirty="0" smtClean="0"/>
              <a:t>context, </a:t>
            </a:r>
            <a:r>
              <a:rPr lang="it-IT" sz="1700" dirty="0" smtClean="0"/>
              <a:t>the experience already acquired and </a:t>
            </a:r>
            <a:r>
              <a:rPr lang="it-IT" sz="1700" dirty="0" smtClean="0"/>
              <a:t>a role </a:t>
            </a:r>
            <a:r>
              <a:rPr lang="it-IT" sz="1700" dirty="0" smtClean="0"/>
              <a:t>of </a:t>
            </a:r>
            <a:r>
              <a:rPr lang="it-IT" sz="1700" dirty="0" smtClean="0"/>
              <a:t>regional </a:t>
            </a:r>
            <a:r>
              <a:rPr lang="it-IT" sz="1700" dirty="0" smtClean="0"/>
              <a:t>Focal Point for the </a:t>
            </a:r>
            <a:r>
              <a:rPr lang="it-IT" sz="1700" dirty="0" smtClean="0"/>
              <a:t>new Public </a:t>
            </a:r>
            <a:r>
              <a:rPr lang="it-IT" sz="1700" dirty="0" smtClean="0"/>
              <a:t>Private Partnership </a:t>
            </a:r>
            <a:r>
              <a:rPr lang="it-IT" sz="1700" dirty="0" smtClean="0"/>
              <a:t>in this field could </a:t>
            </a:r>
            <a:r>
              <a:rPr lang="it-IT" sz="1700" dirty="0" smtClean="0"/>
              <a:t>provide a strategic support to CEI Member Countries.</a:t>
            </a:r>
            <a:endParaRPr lang="it-IT" sz="1700" dirty="0"/>
          </a:p>
        </p:txBody>
      </p:sp>
      <p:sp>
        <p:nvSpPr>
          <p:cNvPr id="3" name="Titolo 2"/>
          <p:cNvSpPr>
            <a:spLocks noGrp="1"/>
          </p:cNvSpPr>
          <p:nvPr>
            <p:ph type="title" idx="13"/>
          </p:nvPr>
        </p:nvSpPr>
        <p:spPr>
          <a:xfrm>
            <a:off x="1475656" y="334399"/>
            <a:ext cx="7489428" cy="430887"/>
          </a:xfrm>
        </p:spPr>
        <p:txBody>
          <a:bodyPr/>
          <a:lstStyle/>
          <a:p>
            <a:pPr algn="l"/>
            <a:r>
              <a:rPr lang="it-IT" sz="2800" dirty="0" smtClean="0"/>
              <a:t>CEI </a:t>
            </a:r>
            <a:r>
              <a:rPr lang="it-IT" sz="2800" dirty="0" smtClean="0"/>
              <a:t>Participation in EU funded S&amp;T Projects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2455"/>
            <a:ext cx="1085182" cy="774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44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I and KEP">
  <a:themeElements>
    <a:clrScheme name="CEI 2014">
      <a:dk1>
        <a:srgbClr val="FFFFFF"/>
      </a:dk1>
      <a:lt1>
        <a:srgbClr val="000000"/>
      </a:lt1>
      <a:dk2>
        <a:srgbClr val="F2F2F2"/>
      </a:dk2>
      <a:lt2>
        <a:srgbClr val="0070C0"/>
      </a:lt2>
      <a:accent1>
        <a:srgbClr val="000000"/>
      </a:accent1>
      <a:accent2>
        <a:srgbClr val="0C0C0C"/>
      </a:accent2>
      <a:accent3>
        <a:srgbClr val="262626"/>
      </a:accent3>
      <a:accent4>
        <a:srgbClr val="3F3F3F"/>
      </a:accent4>
      <a:accent5>
        <a:srgbClr val="595959"/>
      </a:accent5>
      <a:accent6>
        <a:srgbClr val="7F7F7F"/>
      </a:accent6>
      <a:hlink>
        <a:srgbClr val="7FCAFF"/>
      </a:hlink>
      <a:folHlink>
        <a:srgbClr val="40AF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27063" marR="0" indent="-627063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v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27063" marR="0" indent="-627063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v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I and K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8305</TotalTime>
  <Words>1536</Words>
  <Application>Microsoft Office PowerPoint</Application>
  <PresentationFormat>Экран (4:3)</PresentationFormat>
  <Paragraphs>115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CEI and KEP</vt:lpstr>
      <vt:lpstr>    CEI-PRAISE Framework Programme to Promote Research, Technology Transfer and Innovation through Excellence in Science   First Stakeholders Workshop of Danube-INCO.NET: Enhancing Synergies in Research and Innovation Programmes in the Region Budapest, 8 June 2015</vt:lpstr>
      <vt:lpstr>Background of CEI-PRAISE Framework Programme</vt:lpstr>
      <vt:lpstr>Players and Partnership within CEI-PRAISE</vt:lpstr>
      <vt:lpstr>Interdisciplinary spectrum of projects in CEI-PRAISE</vt:lpstr>
      <vt:lpstr>Activities for each of the 15 CEI-PRAISE Projects </vt:lpstr>
      <vt:lpstr>Variable Geometry of CEI-PRAISE Funding</vt:lpstr>
      <vt:lpstr> Some Pilot Activities</vt:lpstr>
      <vt:lpstr>  Pilot Activities (2)</vt:lpstr>
      <vt:lpstr>CEI Participation in EU funded S&amp;T Projects</vt:lpstr>
      <vt:lpstr>Envisaged Steady-State Governance</vt:lpstr>
      <vt:lpstr>Conclusion</vt:lpstr>
      <vt:lpstr>Презентация PowerPoint</vt:lpstr>
    </vt:vector>
  </TitlesOfParts>
  <Company>C.E.I.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</dc:creator>
  <cp:lastModifiedBy>Sergiu</cp:lastModifiedBy>
  <cp:revision>698</cp:revision>
  <cp:lastPrinted>2015-06-01T14:57:28Z</cp:lastPrinted>
  <dcterms:created xsi:type="dcterms:W3CDTF">2010-11-04T17:48:44Z</dcterms:created>
  <dcterms:modified xsi:type="dcterms:W3CDTF">2015-06-08T05:38:17Z</dcterms:modified>
</cp:coreProperties>
</file>