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95" r:id="rId2"/>
    <p:sldId id="709" r:id="rId3"/>
    <p:sldId id="710" r:id="rId4"/>
    <p:sldId id="700" r:id="rId5"/>
    <p:sldId id="701" r:id="rId6"/>
    <p:sldId id="702" r:id="rId7"/>
    <p:sldId id="703" r:id="rId8"/>
    <p:sldId id="704" r:id="rId9"/>
    <p:sldId id="705" r:id="rId10"/>
    <p:sldId id="706" r:id="rId11"/>
    <p:sldId id="707" r:id="rId12"/>
    <p:sldId id="708" r:id="rId13"/>
    <p:sldId id="684" r:id="rId14"/>
    <p:sldId id="699" r:id="rId15"/>
    <p:sldId id="693" r:id="rId16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336699"/>
    <a:srgbClr val="CCECFF"/>
    <a:srgbClr val="74C0C6"/>
    <a:srgbClr val="003399"/>
    <a:srgbClr val="FF5050"/>
    <a:srgbClr val="FF9900"/>
    <a:srgbClr val="3166CF"/>
    <a:srgbClr val="3E6FD2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43" autoAdjust="0"/>
  </p:normalViewPr>
  <p:slideViewPr>
    <p:cSldViewPr>
      <p:cViewPr>
        <p:scale>
          <a:sx n="68" d="100"/>
          <a:sy n="68" d="100"/>
        </p:scale>
        <p:origin x="-287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54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0012CE2-1A71-40A5-95B2-6694581471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9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3CA85A7-A14D-49C8-AC82-C4E8C99E3C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74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59350" cy="37195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522" y="4724760"/>
            <a:ext cx="4985802" cy="4465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10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11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12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828" indent="-28570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2813" indent="-2285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9937" indent="-2285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063" indent="-228563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188" indent="-2285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313" indent="-2285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8438" indent="-2285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5564" indent="-2285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ECC6AA93-A359-4E05-A9BC-EC6E8F0420B8}" type="slidenum">
              <a:rPr lang="en-GB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13</a:t>
            </a:fld>
            <a:endParaRPr lang="en-GB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475" indent="-2845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5" indent="-22735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9421" indent="-22735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5717" indent="-22735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3603" indent="-2273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89" indent="-2273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374" indent="-2273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7260" indent="-2273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636D01-D25F-499B-BD3E-385CCADC6A25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3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8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FA4A0-E414-4AA5-A507-854E18185698}" type="slidenum">
              <a:rPr lang="en-GB" altLang="en-US" sz="1200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</a:t>
            </a:fld>
            <a:endParaRPr lang="en-GB" altLang="en-US" sz="12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402388"/>
            <a:ext cx="596900" cy="455612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23" descr="R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6415088"/>
            <a:ext cx="5572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8B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373688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032ED9CB-E344-4B5B-94FA-4D7B6C445F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12A3A-A056-44BA-BEFB-12F1E34227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4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14D05-5D07-4728-9ECE-74AC9ACD354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5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3DAE0-397E-4CF7-9D2C-73C769C16E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0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G. Clarotti </a:t>
            </a:r>
            <a:fld id="{3ADC3F15-1691-4B2F-B331-632FA2CAB9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B2 - EU R&amp;D Partner.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8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8F12D-2BD3-4B1D-A47E-E7A08842B3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9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141C8-0F84-42C3-B843-15D80F464BD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8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5356B-86DB-4836-9228-AC07BCF90D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6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C15C2-9E6D-4447-B297-900443F88A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C58A9-113D-4DAE-B950-58F475A50C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8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52208-F334-4EFC-A9DF-B34C9271CF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1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FE7DF-CB67-44DA-9223-CEB7996380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39643-6389-4644-BA4F-5F203E77A3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8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F37682-4524-42BB-8FAE-0C6B4FC3E74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262438" y="6402388"/>
            <a:ext cx="596900" cy="455612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4" name="Picture 19" descr="RI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6415088"/>
            <a:ext cx="5572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8B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100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era/index_en.htm" TargetMode="External"/><Relationship Id="rId2" Type="http://schemas.openxmlformats.org/officeDocument/2006/relationships/hyperlink" Target="mailto:Anette.gautier@ec.europa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research/era/partnership_en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4025" y="1836738"/>
            <a:ext cx="8275638" cy="1470025"/>
          </a:xfrm>
        </p:spPr>
        <p:txBody>
          <a:bodyPr lIns="80147" tIns="40074" rIns="80147" bIns="40074"/>
          <a:lstStyle/>
          <a:p>
            <a:pPr indent="0" eaLnBrk="1" hangingPunct="1"/>
            <a:r>
              <a:rPr lang="en-GB" altLang="en-US" sz="2700" smtClean="0">
                <a:solidFill>
                  <a:srgbClr val="FFD624"/>
                </a:solidFill>
              </a:rPr>
              <a:t/>
            </a:r>
            <a:br>
              <a:rPr lang="en-GB" altLang="en-US" sz="2700" smtClean="0">
                <a:solidFill>
                  <a:srgbClr val="FFD624"/>
                </a:solidFill>
              </a:rPr>
            </a:br>
            <a:r>
              <a:rPr lang="en-GB" altLang="en-US" sz="2700" smtClean="0">
                <a:solidFill>
                  <a:srgbClr val="FFD624"/>
                </a:solidFill>
              </a:rPr>
              <a:t/>
            </a:r>
            <a:br>
              <a:rPr lang="en-GB" altLang="en-US" sz="2700" smtClean="0">
                <a:solidFill>
                  <a:srgbClr val="FFD624"/>
                </a:solidFill>
              </a:rPr>
            </a:br>
            <a:r>
              <a:rPr lang="en-GB" altLang="en-US" sz="4600" smtClean="0">
                <a:solidFill>
                  <a:srgbClr val="FFD624"/>
                </a:solidFill>
              </a:rPr>
              <a:t>Why does ERA Need to Flourish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92600"/>
            <a:ext cx="7559675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b="1" dirty="0" smtClean="0">
                <a:solidFill>
                  <a:srgbClr val="FFFF9F"/>
                </a:solidFill>
              </a:rPr>
              <a:t>European Research Area Policy </a:t>
            </a:r>
          </a:p>
          <a:p>
            <a:pPr eaLnBrk="1" hangingPunct="1">
              <a:lnSpc>
                <a:spcPct val="80000"/>
              </a:lnSpc>
            </a:pPr>
            <a:endParaRPr lang="fr-BE" altLang="en-US" sz="2000" b="1" dirty="0" smtClean="0">
              <a:solidFill>
                <a:srgbClr val="FFFF9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en-US" sz="1600" b="1" dirty="0" smtClean="0"/>
              <a:t>Fabienn</a:t>
            </a:r>
            <a:r>
              <a:rPr lang="fr-BE" altLang="en-US" sz="1600" dirty="0" smtClean="0"/>
              <a:t>e Gautier</a:t>
            </a:r>
            <a:r>
              <a:rPr lang="fr-BE" altLang="en-US" sz="1600" b="1" dirty="0" smtClean="0"/>
              <a:t>, DG RTD, Unit ERA Policy and </a:t>
            </a:r>
            <a:r>
              <a:rPr lang="fr-BE" altLang="en-US" sz="1600" b="1" dirty="0" err="1" smtClean="0"/>
              <a:t>Reform</a:t>
            </a:r>
            <a:endParaRPr lang="fr-BE" alt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1600" b="1" dirty="0" smtClean="0"/>
              <a:t>10 March 2016</a:t>
            </a:r>
          </a:p>
          <a:p>
            <a:pPr eaLnBrk="1" hangingPunct="1">
              <a:lnSpc>
                <a:spcPct val="80000"/>
              </a:lnSpc>
            </a:pPr>
            <a:endParaRPr lang="fr-BE" altLang="en-US" sz="2400" b="1" dirty="0" smtClean="0">
              <a:solidFill>
                <a:srgbClr val="FFFF9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BE" altLang="en-US" sz="2400" b="1" dirty="0" smtClean="0">
              <a:solidFill>
                <a:srgbClr val="FFFF9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400" b="1" dirty="0" smtClean="0">
              <a:solidFill>
                <a:srgbClr val="FFFF9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000" b="1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26988"/>
            <a:ext cx="91313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F5494"/>
              </a:buClr>
              <a:buSzPct val="120000"/>
              <a:buChar char="•"/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760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30363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kern="1200" dirty="0">
                <a:solidFill>
                  <a:srgbClr val="99CCFF"/>
                </a:solidFill>
                <a:ea typeface="+mj-ea"/>
                <a:cs typeface="+mj-cs"/>
              </a:rPr>
              <a:t>The 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ERA </a:t>
            </a:r>
            <a:r>
              <a:rPr lang="fr-BE" kern="1200" dirty="0" err="1" smtClean="0">
                <a:solidFill>
                  <a:srgbClr val="99CCFF"/>
                </a:solidFill>
                <a:ea typeface="+mj-ea"/>
                <a:cs typeface="+mj-cs"/>
              </a:rPr>
              <a:t>Roadmap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 </a:t>
            </a:r>
            <a: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  <a:t>Priority 5(A)</a:t>
            </a:r>
            <a:b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</a:br>
            <a:r>
              <a:rPr lang="en-GB" kern="1200" dirty="0" smtClean="0">
                <a:solidFill>
                  <a:srgbClr val="99CCFF"/>
                </a:solidFill>
              </a:rPr>
              <a:t>Implementing knowledge transfer policies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1" y="2825750"/>
            <a:ext cx="8425061" cy="26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Necessary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actions :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Countries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are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doing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something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but more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can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be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done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</a:rPr>
              <a:t>Professionalise the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intellectual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property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management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More cooperatio</a:t>
            </a:r>
            <a:r>
              <a:rPr lang="en-GB" altLang="en-US" sz="1800" b="0" dirty="0" smtClean="0">
                <a:solidFill>
                  <a:srgbClr val="0F5494"/>
                </a:solidFill>
              </a:rPr>
              <a:t>n public/private to break down barriers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</a:rPr>
              <a:t>More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focus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on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entrepreneurship</a:t>
            </a:r>
            <a:endParaRPr lang="en-GB" altLang="en-US" sz="1800" b="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6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30363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kern="1200" dirty="0">
                <a:solidFill>
                  <a:srgbClr val="99CCFF"/>
                </a:solidFill>
                <a:ea typeface="+mj-ea"/>
                <a:cs typeface="+mj-cs"/>
              </a:rPr>
              <a:t>The 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ERA </a:t>
            </a:r>
            <a:r>
              <a:rPr lang="fr-BE" kern="1200" dirty="0" err="1" smtClean="0">
                <a:solidFill>
                  <a:srgbClr val="99CCFF"/>
                </a:solidFill>
                <a:ea typeface="+mj-ea"/>
                <a:cs typeface="+mj-cs"/>
              </a:rPr>
              <a:t>Roadmap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 </a:t>
            </a:r>
            <a: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  <a:t>Priority 5(B)</a:t>
            </a:r>
            <a:b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</a:br>
            <a:r>
              <a:rPr lang="en-GB" kern="1200" dirty="0" smtClean="0">
                <a:solidFill>
                  <a:srgbClr val="99CCFF"/>
                </a:solidFill>
              </a:rPr>
              <a:t>Open access to scientific publications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1" y="2825750"/>
            <a:ext cx="8425061" cy="26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Necessary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actions :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Promotion of the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concept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of Green and Gold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access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to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publications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</a:rPr>
              <a:t>Encourage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to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share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publications</a:t>
            </a:r>
            <a:endParaRPr lang="da-DK" altLang="en-US" sz="1800" b="0" dirty="0" smtClean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Best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practices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should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be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shared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Archiving should be further developed</a:t>
            </a:r>
            <a:endParaRPr lang="en-GB" altLang="en-US" sz="1800" b="0" dirty="0" smtClean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</a:rPr>
              <a:t>More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focus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on open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access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to data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underlying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the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publications</a:t>
            </a:r>
            <a:endParaRPr lang="en-GB" altLang="en-US" sz="1800" b="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5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30363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kern="1200" dirty="0">
                <a:solidFill>
                  <a:srgbClr val="99CCFF"/>
                </a:solidFill>
                <a:ea typeface="+mj-ea"/>
                <a:cs typeface="+mj-cs"/>
              </a:rPr>
              <a:t>The 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ERA </a:t>
            </a:r>
            <a:r>
              <a:rPr lang="fr-BE" kern="1200" dirty="0" err="1" smtClean="0">
                <a:solidFill>
                  <a:srgbClr val="99CCFF"/>
                </a:solidFill>
                <a:ea typeface="+mj-ea"/>
                <a:cs typeface="+mj-cs"/>
              </a:rPr>
              <a:t>Roadmap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 </a:t>
            </a:r>
            <a: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  <a:t>Priority 6</a:t>
            </a:r>
            <a:b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</a:br>
            <a:r>
              <a:rPr lang="en-GB" kern="1200" dirty="0" smtClean="0">
                <a:solidFill>
                  <a:srgbClr val="99CCFF"/>
                </a:solidFill>
              </a:rPr>
              <a:t>International cooperation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1" y="2825750"/>
            <a:ext cx="8425061" cy="26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Necessary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actions :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Have more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focus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on the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possibility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to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cooperate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internationally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through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various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programmes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</a:rPr>
              <a:t>Benefitting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from the research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taking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place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internationally</a:t>
            </a:r>
            <a:endParaRPr lang="da-DK" altLang="en-US" sz="1800" b="0" dirty="0" smtClean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</a:rPr>
              <a:t>Benefitting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both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from international researchers to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come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to Europe and European researchers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being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able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to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travel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to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other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countries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outside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Europe</a:t>
            </a: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4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066087" cy="576262"/>
          </a:xfrm>
        </p:spPr>
        <p:txBody>
          <a:bodyPr/>
          <a:lstStyle/>
          <a:p>
            <a:pPr indent="0" eaLnBrk="1" hangingPunct="1"/>
            <a:r>
              <a:rPr lang="en-GB" dirty="0" smtClean="0">
                <a:solidFill>
                  <a:srgbClr val="BDDEFF"/>
                </a:solidFill>
              </a:rPr>
              <a:t>ERA and Framework Programmes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0825" y="2133302"/>
            <a:ext cx="87137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just" defTabSz="512763"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b="0" dirty="0" smtClean="0">
                <a:solidFill>
                  <a:srgbClr val="0F5494"/>
                </a:solidFill>
              </a:rPr>
              <a:t>Framework </a:t>
            </a:r>
            <a:r>
              <a:rPr lang="en-GB" sz="1800" b="0" dirty="0">
                <a:solidFill>
                  <a:srgbClr val="0F5494"/>
                </a:solidFill>
              </a:rPr>
              <a:t>Programmes are the financial pillar of the Union's actions and have </a:t>
            </a:r>
            <a:r>
              <a:rPr lang="en-GB" sz="1800" b="0" dirty="0">
                <a:solidFill>
                  <a:srgbClr val="336699"/>
                </a:solidFill>
              </a:rPr>
              <a:t>been </a:t>
            </a:r>
            <a:r>
              <a:rPr lang="en-GB" sz="1800" b="0" dirty="0" smtClean="0">
                <a:solidFill>
                  <a:srgbClr val="336699"/>
                </a:solidFill>
              </a:rPr>
              <a:t>a key </a:t>
            </a:r>
            <a:r>
              <a:rPr lang="en-GB" sz="1800" b="0" dirty="0">
                <a:solidFill>
                  <a:srgbClr val="0F5494"/>
                </a:solidFill>
              </a:rPr>
              <a:t>instrument to support ERA development. </a:t>
            </a:r>
            <a:endParaRPr lang="en-GB" sz="1800" b="0" dirty="0" smtClean="0">
              <a:solidFill>
                <a:srgbClr val="0F5494"/>
              </a:solidFill>
            </a:endParaRPr>
          </a:p>
          <a:p>
            <a:pPr marL="285750" indent="-285750" algn="just" defTabSz="512763"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b="0" dirty="0" smtClean="0">
                <a:solidFill>
                  <a:srgbClr val="0F5494"/>
                </a:solidFill>
              </a:rPr>
              <a:t>Funding </a:t>
            </a:r>
            <a:r>
              <a:rPr lang="en-GB" sz="1800" b="0" dirty="0">
                <a:solidFill>
                  <a:srgbClr val="0F5494"/>
                </a:solidFill>
              </a:rPr>
              <a:t>measures are crucial to the realisation of ERA and have important effects on coordination and governance, common agenda setting, researcher's mobility and pooling of resources.</a:t>
            </a:r>
          </a:p>
          <a:p>
            <a:pPr marL="285750" indent="-285750" algn="just" defTabSz="512763"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rgbClr val="0F5494"/>
                </a:solidFill>
              </a:rPr>
              <a:t>As ERA is completed at EU level, Horizon 2020 will be crucial in driving ERA reforms at national level. </a:t>
            </a:r>
            <a:endParaRPr lang="en-GB" sz="1800" b="0" dirty="0" smtClean="0">
              <a:solidFill>
                <a:srgbClr val="0F5494"/>
              </a:solidFill>
            </a:endParaRPr>
          </a:p>
          <a:p>
            <a:pPr marL="285750" indent="-285750" algn="just" defTabSz="512763"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800" b="0" dirty="0" smtClean="0">
                <a:solidFill>
                  <a:srgbClr val="0F5494"/>
                </a:solidFill>
              </a:rPr>
              <a:t>Horizon </a:t>
            </a:r>
            <a:r>
              <a:rPr lang="en-GB" sz="1800" b="0" dirty="0">
                <a:solidFill>
                  <a:srgbClr val="0F5494"/>
                </a:solidFill>
              </a:rPr>
              <a:t>2020 </a:t>
            </a:r>
            <a:r>
              <a:rPr lang="en-GB" sz="1800" b="0" dirty="0" smtClean="0">
                <a:solidFill>
                  <a:srgbClr val="0F5494"/>
                </a:solidFill>
              </a:rPr>
              <a:t>provides </a:t>
            </a:r>
            <a:r>
              <a:rPr lang="en-GB" sz="1800" b="0" dirty="0">
                <a:solidFill>
                  <a:srgbClr val="0F5494"/>
                </a:solidFill>
              </a:rPr>
              <a:t>support to Member States and the main stakeholders in implementing the ERA reform </a:t>
            </a:r>
            <a:r>
              <a:rPr lang="en-GB" sz="1800" b="0" dirty="0" smtClean="0">
                <a:solidFill>
                  <a:srgbClr val="0F5494"/>
                </a:solidFill>
              </a:rPr>
              <a:t>agenda across five </a:t>
            </a:r>
            <a:r>
              <a:rPr lang="en-GB" sz="1800" b="0" dirty="0">
                <a:solidFill>
                  <a:srgbClr val="0F5494"/>
                </a:solidFill>
              </a:rPr>
              <a:t>key </a:t>
            </a:r>
            <a:r>
              <a:rPr lang="en-GB" sz="1800" b="0" dirty="0" smtClean="0">
                <a:solidFill>
                  <a:srgbClr val="0F5494"/>
                </a:solidFill>
              </a:rPr>
              <a:t>priorities.</a:t>
            </a:r>
            <a:endParaRPr lang="en-GB" sz="1800" b="0" dirty="0">
              <a:solidFill>
                <a:srgbClr val="0F5494"/>
              </a:solidFill>
            </a:endParaRPr>
          </a:p>
          <a:p>
            <a:pPr marL="704850" indent="-704850" algn="just" defTabSz="512763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SzPct val="120000"/>
              <a:buFont typeface="Times New Roman" pitchFamily="18" charset="0"/>
              <a:buNone/>
              <a:defRPr/>
            </a:pPr>
            <a:endParaRPr lang="fr-BE" sz="1800" dirty="0">
              <a:solidFill>
                <a:srgbClr val="0F5494"/>
              </a:solidFill>
            </a:endParaRPr>
          </a:p>
          <a:p>
            <a:pPr marL="704850" indent="-704850" algn="just" defTabSz="512763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SzPct val="120000"/>
              <a:buFont typeface="Times New Roman" pitchFamily="18" charset="0"/>
              <a:buNone/>
              <a:defRPr/>
            </a:pPr>
            <a:endParaRPr lang="en-GB" sz="1800" dirty="0">
              <a:solidFill>
                <a:srgbClr val="0F5494"/>
              </a:solidFill>
            </a:endParaRPr>
          </a:p>
          <a:p>
            <a:pPr marL="1617663" lvl="2" indent="-704850" defTabSz="512763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1800" b="0" dirty="0">
                <a:solidFill>
                  <a:srgbClr val="0F5494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25538"/>
            <a:ext cx="8066087" cy="576262"/>
          </a:xfrm>
        </p:spPr>
        <p:txBody>
          <a:bodyPr/>
          <a:lstStyle/>
          <a:p>
            <a:pPr indent="0" eaLnBrk="1" hangingPunct="1"/>
            <a:r>
              <a:rPr lang="da-DK" altLang="en-US" dirty="0" smtClean="0">
                <a:solidFill>
                  <a:srgbClr val="BDDEFF"/>
                </a:solidFill>
              </a:rPr>
              <a:t>ERA </a:t>
            </a:r>
            <a:r>
              <a:rPr lang="da-DK" altLang="en-US" dirty="0" err="1" smtClean="0">
                <a:solidFill>
                  <a:srgbClr val="BDDEFF"/>
                </a:solidFill>
              </a:rPr>
              <a:t>Roadmap</a:t>
            </a:r>
            <a:endParaRPr lang="en-GB" altLang="en-US" dirty="0" smtClean="0">
              <a:solidFill>
                <a:srgbClr val="BDDEFF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388" y="1773238"/>
            <a:ext cx="8713787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27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5127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617663" indent="-704850" defTabSz="5127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5127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5127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SzPct val="120000"/>
            </a:pPr>
            <a:endParaRPr lang="en-GB" altLang="en-US" sz="1800">
              <a:solidFill>
                <a:srgbClr val="0F5494"/>
              </a:solidFill>
            </a:endParaRPr>
          </a:p>
          <a:p>
            <a:pPr lvl="2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altLang="en-US" sz="1800" b="0">
                <a:solidFill>
                  <a:srgbClr val="0F5494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2052638"/>
            <a:ext cx="8136904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400" b="0" kern="0" dirty="0" err="1">
                <a:solidFill>
                  <a:srgbClr val="0F5494"/>
                </a:solidFill>
                <a:latin typeface="Verdana"/>
              </a:rPr>
              <a:t>Adopted</a:t>
            </a:r>
            <a:r>
              <a:rPr lang="da-DK" sz="2400" b="0" kern="0" dirty="0">
                <a:solidFill>
                  <a:srgbClr val="0F5494"/>
                </a:solidFill>
                <a:latin typeface="Verdana"/>
              </a:rPr>
              <a:t> by the </a:t>
            </a:r>
            <a:r>
              <a:rPr lang="da-DK" sz="2400" b="0" kern="0" dirty="0" err="1">
                <a:solidFill>
                  <a:srgbClr val="0F5494"/>
                </a:solidFill>
                <a:latin typeface="Verdana"/>
              </a:rPr>
              <a:t>Competitiveness</a:t>
            </a:r>
            <a:r>
              <a:rPr lang="da-DK" sz="2400" b="0" kern="0" dirty="0">
                <a:solidFill>
                  <a:srgbClr val="0F5494"/>
                </a:solidFill>
                <a:latin typeface="Verdana"/>
              </a:rPr>
              <a:t> </a:t>
            </a:r>
            <a:r>
              <a:rPr lang="da-DK" sz="2400" b="0" kern="0" dirty="0" err="1">
                <a:solidFill>
                  <a:srgbClr val="0F5494"/>
                </a:solidFill>
                <a:latin typeface="Verdana"/>
              </a:rPr>
              <a:t>Council</a:t>
            </a:r>
            <a:r>
              <a:rPr lang="da-DK" sz="2400" b="0" kern="0" dirty="0">
                <a:solidFill>
                  <a:srgbClr val="0F5494"/>
                </a:solidFill>
                <a:latin typeface="Verdana"/>
              </a:rPr>
              <a:t> in May </a:t>
            </a:r>
            <a:r>
              <a:rPr lang="da-DK" sz="2400" b="0" kern="0" dirty="0" smtClean="0">
                <a:solidFill>
                  <a:srgbClr val="0F5494"/>
                </a:solidFill>
                <a:latin typeface="Verdana"/>
              </a:rPr>
              <a:t>2015</a:t>
            </a:r>
          </a:p>
          <a:p>
            <a:pPr indent="-342900">
              <a:spcBef>
                <a:spcPct val="20000"/>
              </a:spcBef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pPr>
            <a:endParaRPr lang="da-DK" sz="2400" b="0" kern="0" dirty="0">
              <a:solidFill>
                <a:srgbClr val="0F5494"/>
              </a:solidFill>
              <a:latin typeface="Verdana"/>
            </a:endParaRPr>
          </a:p>
          <a:p>
            <a:pPr indent="-342900">
              <a:spcBef>
                <a:spcPct val="20000"/>
              </a:spcBef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pPr>
            <a:r>
              <a:rPr lang="da-DK" sz="2400" b="0" kern="0" dirty="0" err="1">
                <a:solidFill>
                  <a:srgbClr val="0F5494"/>
                </a:solidFill>
                <a:latin typeface="Verdana"/>
              </a:rPr>
              <a:t>Next</a:t>
            </a:r>
            <a:r>
              <a:rPr lang="da-DK" sz="2400" b="0" kern="0" dirty="0">
                <a:solidFill>
                  <a:srgbClr val="0F5494"/>
                </a:solidFill>
                <a:latin typeface="Verdana"/>
              </a:rPr>
              <a:t> </a:t>
            </a:r>
            <a:r>
              <a:rPr lang="da-DK" sz="2400" b="0" kern="0" dirty="0" smtClean="0">
                <a:solidFill>
                  <a:srgbClr val="0F5494"/>
                </a:solidFill>
                <a:latin typeface="Verdana"/>
              </a:rPr>
              <a:t>steps :</a:t>
            </a:r>
          </a:p>
          <a:p>
            <a:pPr indent="-342900">
              <a:spcBef>
                <a:spcPct val="20000"/>
              </a:spcBef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pPr>
            <a:endParaRPr lang="da-DK" sz="2400" b="0" kern="0" dirty="0">
              <a:solidFill>
                <a:srgbClr val="0F5494"/>
              </a:solidFill>
              <a:latin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00AEF0"/>
              </a:buClr>
              <a:buFont typeface="Wingdings" panose="05000000000000000000" pitchFamily="2" charset="2"/>
              <a:buChar char="ü"/>
              <a:tabLst>
                <a:tab pos="7623175" algn="l"/>
              </a:tabLst>
              <a:defRPr/>
            </a:pPr>
            <a:r>
              <a:rPr lang="da-DK" sz="2000" b="0" kern="0" dirty="0">
                <a:solidFill>
                  <a:srgbClr val="0F5494"/>
                </a:solidFill>
                <a:latin typeface="Verdana"/>
              </a:rPr>
              <a:t>National action </a:t>
            </a:r>
            <a:r>
              <a:rPr lang="da-DK" sz="2000" b="0" kern="0" dirty="0" smtClean="0">
                <a:solidFill>
                  <a:srgbClr val="0F5494"/>
                </a:solidFill>
                <a:latin typeface="Verdana"/>
              </a:rPr>
              <a:t>plans to </a:t>
            </a:r>
            <a:r>
              <a:rPr lang="da-DK" sz="2000" b="0" kern="0" dirty="0" err="1" smtClean="0">
                <a:solidFill>
                  <a:srgbClr val="0F5494"/>
                </a:solidFill>
                <a:latin typeface="Verdana"/>
              </a:rPr>
              <a:t>be</a:t>
            </a:r>
            <a:r>
              <a:rPr lang="da-DK" sz="2000" b="0" kern="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da-DK" sz="2000" b="0" kern="0" dirty="0" err="1" smtClean="0">
                <a:solidFill>
                  <a:srgbClr val="0F5494"/>
                </a:solidFill>
                <a:latin typeface="Verdana"/>
              </a:rPr>
              <a:t>prepared</a:t>
            </a:r>
            <a:r>
              <a:rPr lang="da-DK" sz="2000" b="0" kern="0" dirty="0" smtClean="0">
                <a:solidFill>
                  <a:srgbClr val="0F5494"/>
                </a:solidFill>
                <a:latin typeface="Verdana"/>
              </a:rPr>
              <a:t> by May 2016</a:t>
            </a:r>
            <a:endParaRPr lang="da-DK" sz="2000" b="0" kern="0" dirty="0">
              <a:solidFill>
                <a:srgbClr val="0F5494"/>
              </a:solidFill>
              <a:latin typeface="Verdana"/>
            </a:endParaRPr>
          </a:p>
          <a:p>
            <a:pPr marL="342900" indent="-342900">
              <a:spcBef>
                <a:spcPct val="20000"/>
              </a:spcBef>
              <a:buClr>
                <a:srgbClr val="00AEF0"/>
              </a:buClr>
              <a:buFont typeface="Wingdings" panose="05000000000000000000" pitchFamily="2" charset="2"/>
              <a:buChar char="ü"/>
              <a:tabLst>
                <a:tab pos="7623175" algn="l"/>
              </a:tabLst>
              <a:defRPr/>
            </a:pPr>
            <a:r>
              <a:rPr lang="da-DK" sz="2000" b="0" kern="0" dirty="0" err="1" smtClean="0">
                <a:solidFill>
                  <a:srgbClr val="0F5494"/>
                </a:solidFill>
                <a:latin typeface="Verdana"/>
              </a:rPr>
              <a:t>Opening</a:t>
            </a:r>
            <a:r>
              <a:rPr lang="da-DK" sz="2000" b="0" kern="0" dirty="0" smtClean="0">
                <a:solidFill>
                  <a:srgbClr val="0F5494"/>
                </a:solidFill>
                <a:latin typeface="Verdana"/>
              </a:rPr>
              <a:t> up ERA policy to new </a:t>
            </a:r>
            <a:r>
              <a:rPr lang="da-DK" sz="2000" b="0" kern="0" dirty="0" err="1" smtClean="0">
                <a:solidFill>
                  <a:srgbClr val="0F5494"/>
                </a:solidFill>
                <a:latin typeface="Verdana"/>
              </a:rPr>
              <a:t>challenges</a:t>
            </a:r>
            <a:endParaRPr lang="da-DK" sz="2000" b="0" kern="0" dirty="0">
              <a:solidFill>
                <a:srgbClr val="0F5494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576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52975"/>
          </a:xfrm>
        </p:spPr>
        <p:txBody>
          <a:bodyPr/>
          <a:lstStyle/>
          <a:p>
            <a:endParaRPr lang="sv-SE" altLang="en-US" dirty="0" smtClean="0"/>
          </a:p>
          <a:p>
            <a:endParaRPr lang="sv-SE" altLang="en-US" dirty="0" smtClean="0"/>
          </a:p>
          <a:p>
            <a:pPr marL="457200" lvl="1" indent="0" algn="ctr">
              <a:buFontTx/>
              <a:buNone/>
            </a:pPr>
            <a:r>
              <a:rPr lang="sv-SE" altLang="en-US" dirty="0" smtClean="0"/>
              <a:t>For </a:t>
            </a:r>
            <a:r>
              <a:rPr lang="sv-SE" altLang="en-US" dirty="0" err="1" smtClean="0"/>
              <a:t>more</a:t>
            </a:r>
            <a:r>
              <a:rPr lang="sv-SE" altLang="en-US" dirty="0" smtClean="0"/>
              <a:t> information!</a:t>
            </a:r>
          </a:p>
          <a:p>
            <a:pPr marL="457200" lvl="1" indent="0" algn="ctr">
              <a:buFontTx/>
              <a:buNone/>
            </a:pPr>
            <a:endParaRPr lang="sv-SE" altLang="en-US" dirty="0" smtClean="0"/>
          </a:p>
          <a:p>
            <a:pPr marL="457200" lvl="1" indent="0" algn="ctr">
              <a:buFontTx/>
              <a:buNone/>
            </a:pPr>
            <a:r>
              <a:rPr lang="sv-SE" altLang="en-US" dirty="0" smtClean="0">
                <a:hlinkClick r:id="rId2"/>
              </a:rPr>
              <a:t>Fabienne Gautier@ec.europa.eu</a:t>
            </a:r>
            <a:endParaRPr lang="sv-SE" altLang="en-US" dirty="0" smtClean="0"/>
          </a:p>
          <a:p>
            <a:pPr marL="457200" lvl="1" indent="0" algn="ctr">
              <a:buFontTx/>
              <a:buNone/>
            </a:pPr>
            <a:endParaRPr lang="sv-SE" altLang="en-US" dirty="0" smtClean="0"/>
          </a:p>
          <a:p>
            <a:pPr marL="457200" lvl="1" indent="0" algn="ctr">
              <a:buFontTx/>
              <a:buNone/>
            </a:pPr>
            <a:r>
              <a:rPr lang="en-GB" altLang="en-US" dirty="0" smtClean="0">
                <a:hlinkClick r:id="rId3"/>
              </a:rPr>
              <a:t>http://ec.europa.eu/research/era/index_en.htm</a:t>
            </a:r>
            <a:endParaRPr lang="en-GB" altLang="en-US" dirty="0" smtClean="0"/>
          </a:p>
          <a:p>
            <a:pPr marL="457200" lvl="1" indent="0" algn="ctr">
              <a:buFontTx/>
              <a:buNone/>
            </a:pPr>
            <a:endParaRPr lang="en-US" altLang="en-US" dirty="0" smtClean="0"/>
          </a:p>
          <a:p>
            <a:pPr marL="457200" lvl="1" indent="0" algn="ctr">
              <a:buFontTx/>
              <a:buNone/>
            </a:pPr>
            <a:r>
              <a:rPr lang="en-GB" altLang="en-US" sz="1800" dirty="0" smtClean="0">
                <a:hlinkClick r:id="rId4"/>
              </a:rPr>
              <a:t>http://ec.europa.eu/research/era/partnership_en.htm</a:t>
            </a:r>
            <a:endParaRPr lang="en-GB" altLang="en-US" sz="1800" dirty="0" smtClean="0"/>
          </a:p>
          <a:p>
            <a:pPr marL="457200" lvl="1" indent="0" algn="ctr"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8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84784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da-DK" kern="1200" dirty="0" smtClean="0">
                <a:solidFill>
                  <a:srgbClr val="99CCFF"/>
                </a:solidFill>
              </a:rPr>
              <a:t>ERA </a:t>
            </a:r>
            <a:r>
              <a:rPr lang="da-DK" kern="1200" dirty="0" err="1" smtClean="0">
                <a:solidFill>
                  <a:srgbClr val="99CCFF"/>
                </a:solidFill>
              </a:rPr>
              <a:t>state</a:t>
            </a:r>
            <a:r>
              <a:rPr lang="da-DK" kern="1200" dirty="0" smtClean="0">
                <a:solidFill>
                  <a:srgbClr val="99CCFF"/>
                </a:solidFill>
              </a:rPr>
              <a:t> of </a:t>
            </a:r>
            <a:r>
              <a:rPr lang="da-DK" kern="1200" dirty="0" err="1" smtClean="0">
                <a:solidFill>
                  <a:srgbClr val="99CCFF"/>
                </a:solidFill>
              </a:rPr>
              <a:t>play</a:t>
            </a:r>
            <a:r>
              <a:rPr lang="da-DK" kern="1200" dirty="0" smtClean="0">
                <a:solidFill>
                  <a:srgbClr val="99CCFF"/>
                </a:solidFill>
              </a:rPr>
              <a:t> 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2" y="2493094"/>
            <a:ext cx="8425061" cy="31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fr-BE" altLang="en-US" sz="2000" b="0" dirty="0" err="1">
                <a:solidFill>
                  <a:srgbClr val="0F5494"/>
                </a:solidFill>
              </a:rPr>
              <a:t>Strenghtened</a:t>
            </a:r>
            <a:r>
              <a:rPr lang="fr-BE" altLang="en-US" sz="2000" b="0" dirty="0">
                <a:solidFill>
                  <a:srgbClr val="0F5494"/>
                </a:solidFill>
              </a:rPr>
              <a:t> </a:t>
            </a:r>
            <a:r>
              <a:rPr lang="fr-BE" altLang="en-US" sz="2000" b="0" dirty="0" err="1">
                <a:solidFill>
                  <a:srgbClr val="0F5494"/>
                </a:solidFill>
              </a:rPr>
              <a:t>role</a:t>
            </a:r>
            <a:r>
              <a:rPr lang="fr-BE" altLang="en-US" sz="2000" b="0" dirty="0">
                <a:solidFill>
                  <a:srgbClr val="0F5494"/>
                </a:solidFill>
              </a:rPr>
              <a:t> of the EU in R&amp;D </a:t>
            </a:r>
            <a:r>
              <a:rPr lang="fr-BE" altLang="en-US" sz="2000" b="0" dirty="0" err="1" smtClean="0">
                <a:solidFill>
                  <a:srgbClr val="0F5494"/>
                </a:solidFill>
              </a:rPr>
              <a:t>policy</a:t>
            </a:r>
            <a:r>
              <a:rPr lang="fr-BE" altLang="en-US" sz="2000" b="0" dirty="0" smtClean="0">
                <a:solidFill>
                  <a:srgbClr val="0F5494"/>
                </a:solidFill>
              </a:rPr>
              <a:t> : </a:t>
            </a:r>
            <a:r>
              <a:rPr lang="fr-BE" altLang="en-US" sz="2000" b="0" dirty="0">
                <a:solidFill>
                  <a:srgbClr val="0F5494"/>
                </a:solidFill>
              </a:rPr>
              <a:t>ERA </a:t>
            </a:r>
            <a:r>
              <a:rPr lang="fr-BE" altLang="en-US" sz="2000" b="0" dirty="0" err="1">
                <a:solidFill>
                  <a:srgbClr val="0F5494"/>
                </a:solidFill>
              </a:rPr>
              <a:t>is</a:t>
            </a:r>
            <a:r>
              <a:rPr lang="fr-BE" altLang="en-US" sz="2000" b="0" dirty="0">
                <a:solidFill>
                  <a:srgbClr val="0F5494"/>
                </a:solidFill>
              </a:rPr>
              <a:t> an objective for all </a:t>
            </a:r>
            <a:r>
              <a:rPr lang="fr-BE" altLang="en-US" sz="2000" b="0" dirty="0" err="1">
                <a:solidFill>
                  <a:srgbClr val="0F5494"/>
                </a:solidFill>
              </a:rPr>
              <a:t>Member</a:t>
            </a:r>
            <a:r>
              <a:rPr lang="fr-BE" altLang="en-US" sz="2000" b="0" dirty="0">
                <a:solidFill>
                  <a:srgbClr val="0F5494"/>
                </a:solidFill>
              </a:rPr>
              <a:t> </a:t>
            </a:r>
            <a:r>
              <a:rPr lang="fr-BE" altLang="en-US" sz="2000" b="0" dirty="0" smtClean="0">
                <a:solidFill>
                  <a:srgbClr val="0F5494"/>
                </a:solidFill>
              </a:rPr>
              <a:t>States in the </a:t>
            </a:r>
            <a:r>
              <a:rPr lang="fr-BE" altLang="en-US" sz="2000" b="0" dirty="0" err="1" smtClean="0">
                <a:solidFill>
                  <a:srgbClr val="0F5494"/>
                </a:solidFill>
              </a:rPr>
              <a:t>Treaty</a:t>
            </a:r>
            <a:endParaRPr lang="fr-BE" altLang="en-US" sz="2000" b="0" dirty="0" smtClean="0">
              <a:solidFill>
                <a:srgbClr val="0F5494"/>
              </a:solidFill>
            </a:endParaRP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fr-BE" altLang="en-US" sz="2000" b="0" dirty="0" err="1" smtClean="0">
                <a:solidFill>
                  <a:srgbClr val="0F5494"/>
                </a:solidFill>
              </a:rPr>
              <a:t>Higher</a:t>
            </a:r>
            <a:r>
              <a:rPr lang="fr-BE" altLang="en-US" sz="2000" b="0" dirty="0" smtClean="0">
                <a:solidFill>
                  <a:srgbClr val="0F5494"/>
                </a:solidFill>
              </a:rPr>
              <a:t> </a:t>
            </a:r>
            <a:r>
              <a:rPr lang="fr-BE" altLang="en-US" sz="2000" b="0" dirty="0">
                <a:solidFill>
                  <a:srgbClr val="0F5494"/>
                </a:solidFill>
              </a:rPr>
              <a:t>expectations </a:t>
            </a:r>
            <a:r>
              <a:rPr lang="fr-BE" altLang="en-US" sz="2000" b="0" dirty="0" err="1">
                <a:solidFill>
                  <a:srgbClr val="0F5494"/>
                </a:solidFill>
              </a:rPr>
              <a:t>towards</a:t>
            </a:r>
            <a:r>
              <a:rPr lang="fr-BE" altLang="en-US" sz="2000" b="0" dirty="0">
                <a:solidFill>
                  <a:srgbClr val="0F5494"/>
                </a:solidFill>
              </a:rPr>
              <a:t> R&amp;D : 3% objective and ERA are part of EU </a:t>
            </a:r>
            <a:r>
              <a:rPr lang="fr-BE" altLang="en-US" sz="2000" b="0" dirty="0" err="1" smtClean="0">
                <a:solidFill>
                  <a:srgbClr val="0F5494"/>
                </a:solidFill>
              </a:rPr>
              <a:t>Semester</a:t>
            </a:r>
            <a:endParaRPr lang="fr-BE" altLang="en-US" sz="2000" b="0" dirty="0" smtClean="0">
              <a:solidFill>
                <a:srgbClr val="0F5494"/>
              </a:solidFill>
            </a:endParaRP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fr-BE" altLang="en-US" sz="2000" b="0" dirty="0" smtClean="0">
                <a:solidFill>
                  <a:srgbClr val="0F5494"/>
                </a:solidFill>
              </a:rPr>
              <a:t>ERA </a:t>
            </a:r>
            <a:r>
              <a:rPr lang="fr-BE" altLang="en-US" sz="2000" b="0" dirty="0" err="1">
                <a:solidFill>
                  <a:srgbClr val="0F5494"/>
                </a:solidFill>
              </a:rPr>
              <a:t>partnership</a:t>
            </a:r>
            <a:r>
              <a:rPr lang="fr-BE" altLang="en-US" sz="2000" b="0" dirty="0">
                <a:solidFill>
                  <a:srgbClr val="0F5494"/>
                </a:solidFill>
              </a:rPr>
              <a:t> of 2012 has </a:t>
            </a:r>
            <a:r>
              <a:rPr lang="fr-BE" altLang="en-US" sz="2000" b="0" dirty="0" err="1">
                <a:solidFill>
                  <a:srgbClr val="0F5494"/>
                </a:solidFill>
              </a:rPr>
              <a:t>proven</a:t>
            </a:r>
            <a:r>
              <a:rPr lang="fr-BE" altLang="en-US" sz="2000" b="0" dirty="0">
                <a:solidFill>
                  <a:srgbClr val="0F5494"/>
                </a:solidFill>
              </a:rPr>
              <a:t> </a:t>
            </a:r>
            <a:r>
              <a:rPr lang="fr-BE" altLang="en-US" sz="2000" b="0" dirty="0" err="1">
                <a:solidFill>
                  <a:srgbClr val="0F5494"/>
                </a:solidFill>
              </a:rPr>
              <a:t>successful</a:t>
            </a:r>
            <a:r>
              <a:rPr lang="fr-BE" altLang="en-US" sz="2000" b="0" dirty="0">
                <a:solidFill>
                  <a:srgbClr val="0F5494"/>
                </a:solidFill>
              </a:rPr>
              <a:t> </a:t>
            </a:r>
            <a:endParaRPr lang="fr-BE" altLang="en-US" sz="2000" b="0" dirty="0" smtClean="0">
              <a:solidFill>
                <a:srgbClr val="0F5494"/>
              </a:solidFill>
            </a:endParaRP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fr-BE" altLang="en-US" sz="2000" b="0" dirty="0" smtClean="0">
                <a:solidFill>
                  <a:srgbClr val="0F5494"/>
                </a:solidFill>
              </a:rPr>
              <a:t>New </a:t>
            </a:r>
            <a:r>
              <a:rPr lang="fr-BE" altLang="en-US" sz="2000" b="0" dirty="0">
                <a:solidFill>
                  <a:srgbClr val="0F5494"/>
                </a:solidFill>
              </a:rPr>
              <a:t>dimension of </a:t>
            </a:r>
            <a:r>
              <a:rPr lang="fr-BE" altLang="en-US" sz="2000" b="0" dirty="0" err="1">
                <a:solidFill>
                  <a:srgbClr val="0F5494"/>
                </a:solidFill>
              </a:rPr>
              <a:t>reporting</a:t>
            </a:r>
            <a:r>
              <a:rPr lang="fr-BE" altLang="en-US" sz="2000" b="0" dirty="0">
                <a:solidFill>
                  <a:srgbClr val="0F5494"/>
                </a:solidFill>
              </a:rPr>
              <a:t> and </a:t>
            </a:r>
            <a:r>
              <a:rPr lang="fr-BE" altLang="en-US" sz="2000" b="0" dirty="0" err="1">
                <a:solidFill>
                  <a:srgbClr val="0F5494"/>
                </a:solidFill>
              </a:rPr>
              <a:t>transparency</a:t>
            </a:r>
            <a:r>
              <a:rPr lang="fr-BE" altLang="en-US" sz="2000" b="0" dirty="0">
                <a:solidFill>
                  <a:srgbClr val="0F5494"/>
                </a:solidFill>
              </a:rPr>
              <a:t> has been put in </a:t>
            </a:r>
            <a:r>
              <a:rPr lang="fr-BE" altLang="en-US" sz="2000" b="0" dirty="0" smtClean="0">
                <a:solidFill>
                  <a:srgbClr val="0F5494"/>
                </a:solidFill>
              </a:rPr>
              <a:t>place</a:t>
            </a:r>
            <a:endParaRPr lang="en-GB" altLang="en-US" sz="20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30363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da-DK" kern="1200" dirty="0" smtClean="0">
                <a:solidFill>
                  <a:srgbClr val="99CCFF"/>
                </a:solidFill>
                <a:ea typeface="+mj-ea"/>
                <a:cs typeface="+mj-cs"/>
              </a:rPr>
              <a:t>ERA </a:t>
            </a:r>
            <a:r>
              <a:rPr lang="da-DK" kern="1200" dirty="0" err="1" smtClean="0">
                <a:solidFill>
                  <a:srgbClr val="99CCFF"/>
                </a:solidFill>
                <a:ea typeface="+mj-ea"/>
                <a:cs typeface="+mj-cs"/>
              </a:rPr>
              <a:t>Roadmap</a:t>
            </a:r>
            <a:r>
              <a:rPr lang="da-DK" kern="1200" dirty="0" smtClean="0">
                <a:solidFill>
                  <a:srgbClr val="99CCFF"/>
                </a:solidFill>
                <a:ea typeface="+mj-ea"/>
                <a:cs typeface="+mj-cs"/>
              </a:rPr>
              <a:t> </a:t>
            </a:r>
            <a:r>
              <a:rPr lang="da-DK" kern="1200" dirty="0" err="1" smtClean="0">
                <a:solidFill>
                  <a:srgbClr val="99CCFF"/>
                </a:solidFill>
                <a:ea typeface="+mj-ea"/>
                <a:cs typeface="+mj-cs"/>
              </a:rPr>
              <a:t>background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2" y="2781126"/>
            <a:ext cx="8425061" cy="331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b="0" dirty="0">
                <a:solidFill>
                  <a:srgbClr val="0F5494"/>
                </a:solidFill>
              </a:rPr>
              <a:t>Article 179 of the TFEU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2400" b="0" dirty="0" err="1">
                <a:solidFill>
                  <a:srgbClr val="0F5494"/>
                </a:solidFill>
              </a:rPr>
              <a:t>Communication</a:t>
            </a:r>
            <a:r>
              <a:rPr lang="da-DK" altLang="en-US" sz="2400" b="0" dirty="0">
                <a:solidFill>
                  <a:srgbClr val="0F5494"/>
                </a:solidFill>
              </a:rPr>
              <a:t> 2012 (COM(2012) 392 final)</a:t>
            </a:r>
            <a:endParaRPr lang="en-GB" altLang="en-US" sz="2400" b="0" dirty="0">
              <a:solidFill>
                <a:srgbClr val="0F5494"/>
              </a:solidFill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b="0" dirty="0">
                <a:solidFill>
                  <a:srgbClr val="0F5494"/>
                </a:solidFill>
              </a:rPr>
              <a:t>Council conclusions in 2014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b="0" dirty="0">
                <a:solidFill>
                  <a:srgbClr val="0F5494"/>
                </a:solidFill>
              </a:rPr>
              <a:t>Council Conclusion 29 May 2015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2400" b="0" dirty="0">
                <a:solidFill>
                  <a:srgbClr val="0F5494"/>
                </a:solidFill>
              </a:rPr>
              <a:t>The ERA </a:t>
            </a:r>
            <a:r>
              <a:rPr lang="da-DK" altLang="en-US" sz="2400" b="0" dirty="0" err="1">
                <a:solidFill>
                  <a:srgbClr val="0F5494"/>
                </a:solidFill>
              </a:rPr>
              <a:t>conference</a:t>
            </a:r>
            <a:r>
              <a:rPr lang="da-DK" altLang="en-US" sz="2400" b="0" dirty="0">
                <a:solidFill>
                  <a:srgbClr val="0F5494"/>
                </a:solidFill>
              </a:rPr>
              <a:t> in </a:t>
            </a:r>
            <a:r>
              <a:rPr lang="da-DK" altLang="en-US" sz="2400" b="0" dirty="0" smtClean="0">
                <a:solidFill>
                  <a:srgbClr val="0F5494"/>
                </a:solidFill>
              </a:rPr>
              <a:t>June 2015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90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30363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kern="1200" dirty="0">
                <a:solidFill>
                  <a:srgbClr val="99CCFF"/>
                </a:solidFill>
                <a:ea typeface="+mj-ea"/>
                <a:cs typeface="+mj-cs"/>
              </a:rPr>
              <a:t>The key ERA </a:t>
            </a:r>
            <a:r>
              <a:rPr lang="en-GB" kern="1200" dirty="0">
                <a:solidFill>
                  <a:srgbClr val="99CCFF"/>
                </a:solidFill>
                <a:ea typeface="+mj-ea"/>
                <a:cs typeface="+mj-cs"/>
              </a:rPr>
              <a:t>Priorities</a:t>
            </a: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3635375" y="2420938"/>
            <a:ext cx="53292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More effective national </a:t>
            </a:r>
            <a:r>
              <a:rPr lang="en-GB" altLang="en-US" sz="1800" dirty="0" smtClean="0">
                <a:solidFill>
                  <a:srgbClr val="0F5494"/>
                </a:solidFill>
                <a:ea typeface="+mn-ea"/>
              </a:rPr>
              <a:t>research systems 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Optimal </a:t>
            </a:r>
            <a:r>
              <a:rPr lang="en-GB" altLang="en-US" sz="1800" dirty="0" smtClean="0">
                <a:solidFill>
                  <a:srgbClr val="0F5494"/>
                </a:solidFill>
                <a:ea typeface="+mn-ea"/>
              </a:rPr>
              <a:t>transnational co-operation and competition 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An open labour market for </a:t>
            </a:r>
            <a:r>
              <a:rPr lang="en-GB" altLang="en-US" sz="1800" dirty="0" smtClean="0">
                <a:solidFill>
                  <a:srgbClr val="0F5494"/>
                </a:solidFill>
                <a:ea typeface="+mn-ea"/>
              </a:rPr>
              <a:t>researchers 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en-GB" altLang="en-US" sz="1800" dirty="0" smtClean="0">
                <a:solidFill>
                  <a:srgbClr val="0F5494"/>
                </a:solidFill>
                <a:ea typeface="+mn-ea"/>
              </a:rPr>
              <a:t>Gender</a:t>
            </a: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 equality and gender mainstreaming in research </a:t>
            </a:r>
          </a:p>
          <a:p>
            <a:pPr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5. Optimal Circulation and Transfer of </a:t>
            </a:r>
            <a:r>
              <a:rPr lang="en-GB" altLang="en-US" sz="1800" dirty="0" smtClean="0">
                <a:solidFill>
                  <a:srgbClr val="0F5494"/>
                </a:solidFill>
                <a:ea typeface="+mn-ea"/>
              </a:rPr>
              <a:t>Knowledge</a:t>
            </a: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 including via Digital ERA</a:t>
            </a: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And </a:t>
            </a:r>
            <a:r>
              <a:rPr lang="en-GB" altLang="en-US" sz="1800" dirty="0" smtClean="0">
                <a:solidFill>
                  <a:srgbClr val="0F5494"/>
                </a:solidFill>
                <a:ea typeface="+mn-ea"/>
              </a:rPr>
              <a:t>international cooperation </a:t>
            </a: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as cross cutting priority</a:t>
            </a: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3021013"/>
            <a:ext cx="3492500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4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84784"/>
            <a:ext cx="8280400" cy="864096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kern="1200" dirty="0">
                <a:solidFill>
                  <a:srgbClr val="99CCFF"/>
                </a:solidFill>
                <a:ea typeface="+mj-ea"/>
                <a:cs typeface="+mj-cs"/>
              </a:rPr>
              <a:t>The 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ERA </a:t>
            </a:r>
            <a:r>
              <a:rPr lang="fr-BE" kern="1200" dirty="0" err="1" smtClean="0">
                <a:solidFill>
                  <a:srgbClr val="99CCFF"/>
                </a:solidFill>
                <a:ea typeface="+mj-ea"/>
                <a:cs typeface="+mj-cs"/>
              </a:rPr>
              <a:t>Roadmap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 </a:t>
            </a:r>
            <a: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  <a:t>Priority 1</a:t>
            </a:r>
            <a:b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</a:br>
            <a:r>
              <a:rPr lang="en-GB" kern="1200" dirty="0" smtClean="0">
                <a:solidFill>
                  <a:srgbClr val="99CCFF"/>
                </a:solidFill>
              </a:rPr>
              <a:t>Effective National Research Systems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2" y="2637110"/>
            <a:ext cx="842506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Necessary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actions :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Complementarity and alignment </a:t>
            </a:r>
            <a:r>
              <a:rPr lang="en-GB" altLang="en-US" sz="1800" b="0" dirty="0" smtClean="0">
                <a:solidFill>
                  <a:srgbClr val="0F5494"/>
                </a:solidFill>
              </a:rPr>
              <a:t>of EU and national instruments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Open and transparent policy making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</a:rPr>
              <a:t>Funding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Monitoring and evaluation – peer review, mutual learning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</a:rPr>
              <a:t>Forward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looking</a:t>
            </a:r>
            <a:endParaRPr lang="da-DK" altLang="en-US" sz="1800" b="0" dirty="0" smtClean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Link to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education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Clr>
                <a:srgbClr val="0F5494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Partnership instrument – Policy Support Facility</a:t>
            </a: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24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30363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kern="1200" dirty="0">
                <a:solidFill>
                  <a:srgbClr val="99CCFF"/>
                </a:solidFill>
                <a:ea typeface="+mj-ea"/>
                <a:cs typeface="+mj-cs"/>
              </a:rPr>
              <a:t>The 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ERA </a:t>
            </a:r>
            <a:r>
              <a:rPr lang="fr-BE" kern="1200" dirty="0" err="1" smtClean="0">
                <a:solidFill>
                  <a:srgbClr val="99CCFF"/>
                </a:solidFill>
                <a:ea typeface="+mj-ea"/>
                <a:cs typeface="+mj-cs"/>
              </a:rPr>
              <a:t>Roadmap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 </a:t>
            </a:r>
            <a: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  <a:t>Priority 2(A)</a:t>
            </a:r>
            <a:b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</a:br>
            <a: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  <a:t>Grand challenges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2" y="2637110"/>
            <a:ext cx="842506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Necessary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actions :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Joint Programming!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Mutual recognition of evaluation and selection procedures – common rules and procedures</a:t>
            </a:r>
            <a:endParaRPr lang="en-GB" altLang="en-US" sz="1800" b="0" dirty="0" smtClean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Ensure optimal use of also ESIF also important here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</a:rPr>
              <a:t>Forward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looking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!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75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0363"/>
            <a:ext cx="9684568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sz="2400" kern="1200" dirty="0">
                <a:solidFill>
                  <a:srgbClr val="99CCFF"/>
                </a:solidFill>
              </a:rPr>
              <a:t>The </a:t>
            </a:r>
            <a:r>
              <a:rPr lang="fr-BE" sz="2400" kern="1200" dirty="0" smtClean="0">
                <a:solidFill>
                  <a:srgbClr val="99CCFF"/>
                </a:solidFill>
              </a:rPr>
              <a:t>ERA </a:t>
            </a:r>
            <a:r>
              <a:rPr lang="fr-BE" sz="2400" kern="1200" dirty="0" err="1" smtClean="0">
                <a:solidFill>
                  <a:srgbClr val="99CCFF"/>
                </a:solidFill>
              </a:rPr>
              <a:t>Roadmap</a:t>
            </a:r>
            <a:r>
              <a:rPr lang="fr-BE" sz="2400" kern="1200" dirty="0" smtClean="0">
                <a:solidFill>
                  <a:srgbClr val="99CCFF"/>
                </a:solidFill>
              </a:rPr>
              <a:t> </a:t>
            </a:r>
            <a:r>
              <a:rPr lang="en-GB" sz="2400" kern="1200" dirty="0" smtClean="0">
                <a:solidFill>
                  <a:srgbClr val="99CCFF"/>
                </a:solidFill>
              </a:rPr>
              <a:t>Priority 2(B)</a:t>
            </a:r>
            <a:br>
              <a:rPr lang="en-GB" sz="2400" kern="1200" dirty="0" smtClean="0">
                <a:solidFill>
                  <a:srgbClr val="99CCFF"/>
                </a:solidFill>
              </a:rPr>
            </a:br>
            <a:r>
              <a:rPr lang="en-GB" sz="2400" kern="1200" dirty="0" smtClean="0">
                <a:solidFill>
                  <a:srgbClr val="99CCFF"/>
                </a:solidFill>
              </a:rPr>
              <a:t>Optimal use of investment in Research </a:t>
            </a:r>
            <a:br>
              <a:rPr lang="en-GB" sz="2400" kern="1200" dirty="0" smtClean="0">
                <a:solidFill>
                  <a:srgbClr val="99CCFF"/>
                </a:solidFill>
              </a:rPr>
            </a:br>
            <a:r>
              <a:rPr lang="en-GB" sz="2400" kern="1200" dirty="0" smtClean="0">
                <a:solidFill>
                  <a:srgbClr val="99CCFF"/>
                </a:solidFill>
              </a:rPr>
              <a:t>Infrastructures</a:t>
            </a:r>
            <a:endParaRPr lang="en-GB" sz="2400" kern="1200" dirty="0">
              <a:solidFill>
                <a:srgbClr val="99CCFF"/>
              </a:solidFill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2" y="2637110"/>
            <a:ext cx="8425061" cy="30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Necessary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actions :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Key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word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is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sustainability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Ensure that national RI roadmaps are in line with ESFRI Roadmap</a:t>
            </a:r>
            <a:endParaRPr lang="en-GB" altLang="en-US" sz="1800" b="0" dirty="0" smtClean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Ensure optimal use of also ESIF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</a:rPr>
              <a:t>Horizon 2020 support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also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the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use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of ESFRI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33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30363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kern="1200" dirty="0">
                <a:solidFill>
                  <a:srgbClr val="99CCFF"/>
                </a:solidFill>
                <a:ea typeface="+mj-ea"/>
                <a:cs typeface="+mj-cs"/>
              </a:rPr>
              <a:t>The 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ERA </a:t>
            </a:r>
            <a:r>
              <a:rPr lang="fr-BE" kern="1200" dirty="0" err="1" smtClean="0">
                <a:solidFill>
                  <a:srgbClr val="99CCFF"/>
                </a:solidFill>
                <a:ea typeface="+mj-ea"/>
                <a:cs typeface="+mj-cs"/>
              </a:rPr>
              <a:t>Roadmap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 </a:t>
            </a:r>
            <a: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  <a:t>Priority 3</a:t>
            </a:r>
            <a:b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</a:br>
            <a:r>
              <a:rPr lang="en-GB" kern="1200" dirty="0" smtClean="0">
                <a:solidFill>
                  <a:srgbClr val="99CCFF"/>
                </a:solidFill>
              </a:rPr>
              <a:t>Open Labour Market for Researchers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2" y="2709118"/>
            <a:ext cx="842506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Necessary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actions :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Transparent and merit-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based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recruitment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Follow the charter and code for recruiting researchers</a:t>
            </a:r>
            <a:endParaRPr lang="en-GB" altLang="en-US" sz="1800" b="0" dirty="0" smtClean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Reducing obstacles to researchers' mobility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</a:rPr>
              <a:t>Mobility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between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countries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but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also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between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public and private.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Innovative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Doctoral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Training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important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42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630363"/>
            <a:ext cx="8280400" cy="719137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3175">
              <a:defRPr/>
            </a:pPr>
            <a:r>
              <a:rPr lang="fr-BE" kern="1200" dirty="0">
                <a:solidFill>
                  <a:srgbClr val="99CCFF"/>
                </a:solidFill>
                <a:ea typeface="+mj-ea"/>
                <a:cs typeface="+mj-cs"/>
              </a:rPr>
              <a:t>The 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ERA </a:t>
            </a:r>
            <a:r>
              <a:rPr lang="fr-BE" kern="1200" dirty="0" err="1" smtClean="0">
                <a:solidFill>
                  <a:srgbClr val="99CCFF"/>
                </a:solidFill>
                <a:ea typeface="+mj-ea"/>
                <a:cs typeface="+mj-cs"/>
              </a:rPr>
              <a:t>Roadmap</a:t>
            </a:r>
            <a:r>
              <a:rPr lang="fr-BE" kern="1200" dirty="0" smtClean="0">
                <a:solidFill>
                  <a:srgbClr val="99CCFF"/>
                </a:solidFill>
                <a:ea typeface="+mj-ea"/>
                <a:cs typeface="+mj-cs"/>
              </a:rPr>
              <a:t> </a:t>
            </a:r>
            <a: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  <a:t>Priority 4</a:t>
            </a:r>
            <a:br>
              <a:rPr lang="en-GB" kern="1200" dirty="0" smtClean="0">
                <a:solidFill>
                  <a:srgbClr val="99CCFF"/>
                </a:solidFill>
                <a:ea typeface="+mj-ea"/>
                <a:cs typeface="+mj-cs"/>
              </a:rPr>
            </a:br>
            <a:r>
              <a:rPr lang="en-GB" kern="1200" dirty="0" smtClean="0">
                <a:solidFill>
                  <a:srgbClr val="99CCFF"/>
                </a:solidFill>
              </a:rPr>
              <a:t>Gender Equality</a:t>
            </a:r>
            <a:endParaRPr lang="en-GB" kern="1200" dirty="0">
              <a:solidFill>
                <a:srgbClr val="99CCFF"/>
              </a:solidFill>
              <a:ea typeface="+mj-ea"/>
              <a:cs typeface="+mj-cs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539552" y="2709118"/>
            <a:ext cx="8425061" cy="30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Necessary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actions :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Gender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equality</a:t>
            </a:r>
            <a:r>
              <a:rPr lang="da-DK" altLang="en-US" sz="1800" b="0" dirty="0" smtClean="0">
                <a:solidFill>
                  <a:srgbClr val="0F5494"/>
                </a:solidFill>
                <a:ea typeface="+mn-ea"/>
              </a:rPr>
              <a:t> in </a:t>
            </a:r>
            <a:r>
              <a:rPr lang="da-DK" altLang="en-US" sz="1800" b="0" dirty="0" err="1" smtClean="0">
                <a:solidFill>
                  <a:srgbClr val="0F5494"/>
                </a:solidFill>
                <a:ea typeface="+mn-ea"/>
              </a:rPr>
              <a:t>recruitment</a:t>
            </a:r>
            <a:endParaRPr lang="da-DK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</a:rPr>
              <a:t>Gender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equality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in management positions</a:t>
            </a: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800" b="0" dirty="0" smtClean="0">
                <a:solidFill>
                  <a:srgbClr val="0F5494"/>
                </a:solidFill>
                <a:ea typeface="+mn-ea"/>
              </a:rPr>
              <a:t>Gender equality in the content of the research subjects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da-DK" altLang="en-US" sz="1800" b="0" dirty="0" err="1" smtClean="0">
                <a:solidFill>
                  <a:srgbClr val="0F5494"/>
                </a:solidFill>
              </a:rPr>
              <a:t>Define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good</a:t>
            </a:r>
            <a:r>
              <a:rPr lang="da-DK" altLang="en-US" sz="1800" b="0" dirty="0" smtClean="0">
                <a:solidFill>
                  <a:srgbClr val="0F5494"/>
                </a:solidFill>
              </a:rPr>
              <a:t> </a:t>
            </a:r>
            <a:r>
              <a:rPr lang="da-DK" altLang="en-US" sz="1800" b="0" dirty="0" err="1" smtClean="0">
                <a:solidFill>
                  <a:srgbClr val="0F5494"/>
                </a:solidFill>
              </a:rPr>
              <a:t>practices</a:t>
            </a:r>
            <a:endParaRPr lang="en-GB" altLang="en-US" sz="1800" b="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F5494"/>
              </a:buClr>
              <a:buSzPct val="120000"/>
              <a:defRPr/>
            </a:pPr>
            <a:endParaRPr lang="en-GB" altLang="en-US" sz="1800" b="0" dirty="0" smtClean="0">
              <a:solidFill>
                <a:srgbClr val="0F5494"/>
              </a:solidFill>
              <a:ea typeface="+mn-ea"/>
            </a:endParaRPr>
          </a:p>
          <a:p>
            <a:pPr lvl="1" algn="just">
              <a:spcAft>
                <a:spcPts val="2400"/>
              </a:spcAft>
              <a:buClr>
                <a:srgbClr val="009FBA"/>
              </a:buClr>
              <a:defRPr/>
            </a:pPr>
            <a:r>
              <a:rPr lang="en-GB" altLang="en-US" sz="1600" dirty="0" smtClean="0">
                <a:solidFill>
                  <a:srgbClr val="0F5494"/>
                </a:solidFill>
                <a:ea typeface="+mn-ea"/>
              </a:rPr>
              <a:t>            </a:t>
            </a:r>
          </a:p>
          <a:p>
            <a:pPr>
              <a:spcAft>
                <a:spcPts val="2400"/>
              </a:spcAft>
              <a:buClr>
                <a:srgbClr val="0F5494"/>
              </a:buClr>
              <a:buSzPct val="120000"/>
              <a:defRPr/>
            </a:pPr>
            <a:endParaRPr lang="en-GB" altLang="en-US" sz="1600" dirty="0" smtClean="0">
              <a:solidFill>
                <a:srgbClr val="0F5494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64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10059</TotalTime>
  <Words>624</Words>
  <Application>Microsoft Office PowerPoint</Application>
  <PresentationFormat>On-screen Show (4:3)</PresentationFormat>
  <Paragraphs>133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Slide_Master</vt:lpstr>
      <vt:lpstr>  Why does ERA Need to Flourish</vt:lpstr>
      <vt:lpstr>ERA state of play </vt:lpstr>
      <vt:lpstr>ERA Roadmap background</vt:lpstr>
      <vt:lpstr>The key ERA Priorities</vt:lpstr>
      <vt:lpstr>The ERA Roadmap Priority 1 Effective National Research Systems</vt:lpstr>
      <vt:lpstr>The ERA Roadmap Priority 2(A) Grand challenges</vt:lpstr>
      <vt:lpstr>The ERA Roadmap Priority 2(B) Optimal use of investment in Research  Infrastructures</vt:lpstr>
      <vt:lpstr>The ERA Roadmap Priority 3 Open Labour Market for Researchers</vt:lpstr>
      <vt:lpstr>The ERA Roadmap Priority 4 Gender Equality</vt:lpstr>
      <vt:lpstr>The ERA Roadmap Priority 5(A) Implementing knowledge transfer policies</vt:lpstr>
      <vt:lpstr>The ERA Roadmap Priority 5(B) Open access to scientific publications</vt:lpstr>
      <vt:lpstr>The ERA Roadmap Priority 6 International cooperation</vt:lpstr>
      <vt:lpstr>ERA and Framework Programmes</vt:lpstr>
      <vt:lpstr>ERA Roadmap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LAGODNY Julius (RTD)</cp:lastModifiedBy>
  <cp:revision>408</cp:revision>
  <cp:lastPrinted>2014-01-06T12:03:00Z</cp:lastPrinted>
  <dcterms:created xsi:type="dcterms:W3CDTF">2011-10-28T10:25:18Z</dcterms:created>
  <dcterms:modified xsi:type="dcterms:W3CDTF">2016-03-11T17:02:04Z</dcterms:modified>
</cp:coreProperties>
</file>