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  <p:sldMasterId id="2147483690" r:id="rId2"/>
    <p:sldMasterId id="2147483715" r:id="rId3"/>
    <p:sldMasterId id="2147483831" r:id="rId4"/>
    <p:sldMasterId id="2147483843" r:id="rId5"/>
  </p:sldMasterIdLst>
  <p:notesMasterIdLst>
    <p:notesMasterId r:id="rId21"/>
  </p:notesMasterIdLst>
  <p:handoutMasterIdLst>
    <p:handoutMasterId r:id="rId22"/>
  </p:handoutMasterIdLst>
  <p:sldIdLst>
    <p:sldId id="1171" r:id="rId6"/>
    <p:sldId id="1251" r:id="rId7"/>
    <p:sldId id="1253" r:id="rId8"/>
    <p:sldId id="1342" r:id="rId9"/>
    <p:sldId id="1343" r:id="rId10"/>
    <p:sldId id="1345" r:id="rId11"/>
    <p:sldId id="1348" r:id="rId12"/>
    <p:sldId id="1346" r:id="rId13"/>
    <p:sldId id="1298" r:id="rId14"/>
    <p:sldId id="1283" r:id="rId15"/>
    <p:sldId id="1328" r:id="rId16"/>
    <p:sldId id="1338" r:id="rId17"/>
    <p:sldId id="1339" r:id="rId18"/>
    <p:sldId id="1286" r:id="rId19"/>
    <p:sldId id="1350" r:id="rId20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7600" b="1" kern="1200">
        <a:solidFill>
          <a:schemeClr val="bg1"/>
        </a:solidFill>
        <a:latin typeface="Verdana" pitchFamily="32" charset="0"/>
        <a:ea typeface="MS Gothic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7600" b="1" kern="1200">
        <a:solidFill>
          <a:schemeClr val="bg1"/>
        </a:solidFill>
        <a:latin typeface="Verdana" pitchFamily="32" charset="0"/>
        <a:ea typeface="MS Gothic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7600" b="1" kern="1200">
        <a:solidFill>
          <a:schemeClr val="bg1"/>
        </a:solidFill>
        <a:latin typeface="Verdana" pitchFamily="32" charset="0"/>
        <a:ea typeface="MS Gothic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7600" b="1" kern="1200">
        <a:solidFill>
          <a:schemeClr val="bg1"/>
        </a:solidFill>
        <a:latin typeface="Verdana" pitchFamily="32" charset="0"/>
        <a:ea typeface="MS Gothic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7600" b="1" kern="1200">
        <a:solidFill>
          <a:schemeClr val="bg1"/>
        </a:solidFill>
        <a:latin typeface="Verdana" pitchFamily="32" charset="0"/>
        <a:ea typeface="MS Gothic" charset="-128"/>
        <a:cs typeface="+mn-cs"/>
      </a:defRPr>
    </a:lvl5pPr>
    <a:lvl6pPr marL="2286000" algn="l" defTabSz="914400" rtl="0" eaLnBrk="1" latinLnBrk="0" hangingPunct="1">
      <a:defRPr sz="7600" b="1" kern="1200">
        <a:solidFill>
          <a:schemeClr val="bg1"/>
        </a:solidFill>
        <a:latin typeface="Verdana" pitchFamily="32" charset="0"/>
        <a:ea typeface="MS Gothic" charset="-128"/>
        <a:cs typeface="+mn-cs"/>
      </a:defRPr>
    </a:lvl6pPr>
    <a:lvl7pPr marL="2743200" algn="l" defTabSz="914400" rtl="0" eaLnBrk="1" latinLnBrk="0" hangingPunct="1">
      <a:defRPr sz="7600" b="1" kern="1200">
        <a:solidFill>
          <a:schemeClr val="bg1"/>
        </a:solidFill>
        <a:latin typeface="Verdana" pitchFamily="32" charset="0"/>
        <a:ea typeface="MS Gothic" charset="-128"/>
        <a:cs typeface="+mn-cs"/>
      </a:defRPr>
    </a:lvl7pPr>
    <a:lvl8pPr marL="3200400" algn="l" defTabSz="914400" rtl="0" eaLnBrk="1" latinLnBrk="0" hangingPunct="1">
      <a:defRPr sz="7600" b="1" kern="1200">
        <a:solidFill>
          <a:schemeClr val="bg1"/>
        </a:solidFill>
        <a:latin typeface="Verdana" pitchFamily="32" charset="0"/>
        <a:ea typeface="MS Gothic" charset="-128"/>
        <a:cs typeface="+mn-cs"/>
      </a:defRPr>
    </a:lvl8pPr>
    <a:lvl9pPr marL="3657600" algn="l" defTabSz="914400" rtl="0" eaLnBrk="1" latinLnBrk="0" hangingPunct="1">
      <a:defRPr sz="7600" b="1" kern="1200">
        <a:solidFill>
          <a:schemeClr val="bg1"/>
        </a:solidFill>
        <a:latin typeface="Verdana" pitchFamily="32" charset="0"/>
        <a:ea typeface="MS Gothic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LFF-LENA Stefanie (RTD)" initials="KS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F983"/>
    <a:srgbClr val="18A878"/>
    <a:srgbClr val="5BD4FF"/>
    <a:srgbClr val="9FE6FF"/>
    <a:srgbClr val="DBBAE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1657" autoAdjust="0"/>
  </p:normalViewPr>
  <p:slideViewPr>
    <p:cSldViewPr>
      <p:cViewPr>
        <p:scale>
          <a:sx n="80" d="100"/>
          <a:sy n="80" d="100"/>
        </p:scale>
        <p:origin x="-2592" y="-6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396"/>
    </p:cViewPr>
  </p:sorterViewPr>
  <p:notesViewPr>
    <p:cSldViewPr>
      <p:cViewPr varScale="1">
        <p:scale>
          <a:sx n="79" d="100"/>
          <a:sy n="79" d="100"/>
        </p:scale>
        <p:origin x="-3942" y="-84"/>
      </p:cViewPr>
      <p:guideLst>
        <p:guide orient="horz" pos="2969"/>
        <p:guide pos="22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2000" dirty="0" smtClean="0"/>
              <a:t>Horizon 2020 budget* </a:t>
            </a:r>
            <a:r>
              <a:rPr lang="en-GB" sz="1800" dirty="0" smtClean="0"/>
              <a:t>(in current prizes)</a:t>
            </a:r>
            <a:endParaRPr lang="en-GB" sz="1800" dirty="0"/>
          </a:p>
        </c:rich>
      </c:tx>
      <c:layout>
        <c:manualLayout>
          <c:xMode val="edge"/>
          <c:yMode val="edge"/>
          <c:x val="1.8218807773084787E-2"/>
          <c:y val="3.192292139475481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chemeClr val="tx1"/>
              </a:solidFill>
            </c:spPr>
          </c:dPt>
          <c:cat>
            <c:strRef>
              <c:f>Sheet1!$A$2:$A$7</c:f>
              <c:strCache>
                <c:ptCount val="6"/>
                <c:pt idx="0">
                  <c:v>Excellent science EUR 24.2 billion</c:v>
                </c:pt>
                <c:pt idx="1">
                  <c:v>Industrial leadership EUR16.5 billion</c:v>
                </c:pt>
                <c:pt idx="2">
                  <c:v>Societal Challenges EUR 28.6 billion</c:v>
                </c:pt>
                <c:pt idx="3">
                  <c:v>Other                      EUR 3.1 billion</c:v>
                </c:pt>
                <c:pt idx="4">
                  <c:v>EIT                       EUR 2.4 billion</c:v>
                </c:pt>
                <c:pt idx="5">
                  <c:v>Euratom (2014-2018) EUR 1.6 billion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</c:v>
                </c:pt>
                <c:pt idx="1">
                  <c:v>22</c:v>
                </c:pt>
                <c:pt idx="2">
                  <c:v>37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00B050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rgbClr val="FFC000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6442475940507439"/>
          <c:y val="2.4092698071767268E-3"/>
          <c:w val="0.32631598133566636"/>
          <c:h val="0.997590730192823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1"/>
            <a:ext cx="3075479" cy="512304"/>
          </a:xfrm>
          <a:prstGeom prst="rect">
            <a:avLst/>
          </a:prstGeom>
        </p:spPr>
        <p:txBody>
          <a:bodyPr vert="horz" lIns="94086" tIns="47041" rIns="94086" bIns="47041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172" y="1"/>
            <a:ext cx="3075479" cy="512304"/>
          </a:xfrm>
          <a:prstGeom prst="rect">
            <a:avLst/>
          </a:prstGeom>
        </p:spPr>
        <p:txBody>
          <a:bodyPr vert="horz" lIns="94086" tIns="47041" rIns="94086" bIns="47041" rtlCol="0"/>
          <a:lstStyle>
            <a:lvl1pPr algn="r">
              <a:defRPr sz="1200"/>
            </a:lvl1pPr>
          </a:lstStyle>
          <a:p>
            <a:pPr>
              <a:defRPr/>
            </a:pPr>
            <a:fld id="{29C2F650-7F0B-40BF-AF79-F58B5D967DBB}" type="datetime1">
              <a:rPr lang="en-GB" smtClean="0"/>
              <a:t>11/03/2016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9720686"/>
            <a:ext cx="3075479" cy="512303"/>
          </a:xfrm>
          <a:prstGeom prst="rect">
            <a:avLst/>
          </a:prstGeom>
        </p:spPr>
        <p:txBody>
          <a:bodyPr vert="horz" lIns="94086" tIns="47041" rIns="94086" bIns="4704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172" y="9720686"/>
            <a:ext cx="3075479" cy="512303"/>
          </a:xfrm>
          <a:prstGeom prst="rect">
            <a:avLst/>
          </a:prstGeom>
        </p:spPr>
        <p:txBody>
          <a:bodyPr vert="horz" lIns="94086" tIns="47041" rIns="94086" bIns="47041" rtlCol="0" anchor="b"/>
          <a:lstStyle>
            <a:lvl1pPr algn="r">
              <a:defRPr sz="1200"/>
            </a:lvl1pPr>
          </a:lstStyle>
          <a:p>
            <a:pPr>
              <a:defRPr/>
            </a:pPr>
            <a:fld id="{65A09499-ED45-4962-B394-81D35BB94A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5326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2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086" tIns="47041" rIns="94086" bIns="47041" anchor="ctr"/>
          <a:lstStyle/>
          <a:p>
            <a:endParaRPr lang="en-US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" y="1"/>
            <a:ext cx="3077138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086" tIns="47041" rIns="94086" bIns="47041" anchor="ctr"/>
          <a:lstStyle/>
          <a:p>
            <a:endParaRPr lang="en-US" dirty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022167" y="1"/>
            <a:ext cx="3077138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086" tIns="47041" rIns="94086" bIns="47041" anchor="ctr"/>
          <a:lstStyle/>
          <a:p>
            <a:endParaRPr lang="en-US" dirty="0"/>
          </a:p>
        </p:txBody>
      </p:sp>
      <p:sp>
        <p:nvSpPr>
          <p:cNvPr id="61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8350"/>
            <a:ext cx="5113338" cy="38338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1" y="4861160"/>
            <a:ext cx="5680105" cy="460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98" tIns="48153" rIns="92598" bIns="4815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6" y="9720686"/>
            <a:ext cx="3077138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086" tIns="47041" rIns="94086" bIns="47041" anchor="ctr"/>
          <a:lstStyle/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2172" y="9720676"/>
            <a:ext cx="3075479" cy="51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98" tIns="48153" rIns="92598" bIns="48153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44819" algn="l"/>
                <a:tab pos="1489645" algn="l"/>
                <a:tab pos="2234464" algn="l"/>
                <a:tab pos="2979281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8352541-68F4-453C-806C-B58572B7B2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20802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3338" cy="3833813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1876" indent="-2988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3524" indent="-2390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86593" indent="-2390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68003" indent="-2390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46091" indent="-2390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24181" indent="-2390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02270" indent="-2390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80358" indent="-2390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C7B202E-CCF9-4811-9CAA-1AEF1B2AEEC0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3338" cy="3833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9330" y="4829274"/>
            <a:ext cx="5680105" cy="4605822"/>
          </a:xfrm>
        </p:spPr>
        <p:txBody>
          <a:bodyPr/>
          <a:lstStyle/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8352541-68F4-453C-806C-B58572B7B28C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159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3338" cy="3833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8352541-68F4-453C-806C-B58572B7B28C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8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3338" cy="3833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8352541-68F4-453C-806C-B58572B7B28C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8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3338" cy="3833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16-17 NCP network </a:t>
            </a:r>
            <a:r>
              <a:rPr lang="fr-BE" dirty="0" err="1" smtClean="0"/>
              <a:t>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8352541-68F4-453C-806C-B58572B7B28C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8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3338" cy="3833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8352541-68F4-453C-806C-B58572B7B28C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010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3338" cy="3833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8352541-68F4-453C-806C-B58572B7B28C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01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3338" cy="3833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12000" indent="-285750" defTabSz="449437" eaLnBrk="1" hangingPunct="1">
              <a:buClr>
                <a:schemeClr val="bg1">
                  <a:lumMod val="50000"/>
                </a:schemeClr>
              </a:buClr>
              <a:buSzPct val="90000"/>
              <a:buFont typeface="Verdana" pitchFamily="34" charset="0"/>
              <a:buChar char="−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Responding to the economic crisis to invest in jobs and growth</a:t>
            </a:r>
          </a:p>
          <a:p>
            <a:pPr marL="612000" indent="-285750" algn="just" defTabSz="449437" eaLnBrk="1" hangingPunct="1">
              <a:buClr>
                <a:schemeClr val="bg1">
                  <a:lumMod val="50000"/>
                </a:schemeClr>
              </a:buClr>
              <a:buSzPct val="90000"/>
              <a:buFont typeface="Verdana" pitchFamily="34" charset="0"/>
              <a:buChar char="−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Couples</a:t>
            </a:r>
            <a:r>
              <a:rPr lang="en-GB" baseline="0" dirty="0" smtClean="0">
                <a:solidFill>
                  <a:schemeClr val="bg1">
                    <a:lumMod val="50000"/>
                  </a:schemeClr>
                </a:solidFill>
              </a:rPr>
              <a:t> research to innovation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12000" marR="0" indent="-285750" algn="just" defTabSz="44943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Verdana" pitchFamily="34" charset="0"/>
              <a:buChar char="−"/>
              <a:tabLst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Addressing people’s concerns about their livelihoods, safety and environment</a:t>
            </a:r>
          </a:p>
          <a:p>
            <a:pPr marL="612000" marR="0" indent="-285750" algn="l" defTabSz="44943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Verdana" pitchFamily="34" charset="0"/>
              <a:buChar char="−"/>
              <a:tabLst/>
              <a:defRPr/>
            </a:pPr>
            <a:r>
              <a:rPr lang="en-GB" sz="1200" b="0" dirty="0" smtClean="0"/>
              <a:t>Simplified access,</a:t>
            </a:r>
            <a:r>
              <a:rPr lang="en-GB" sz="1200" b="0" dirty="0" smtClean="0">
                <a:solidFill>
                  <a:schemeClr val="bg1">
                    <a:lumMod val="50000"/>
                  </a:schemeClr>
                </a:solidFill>
              </a:rPr>
              <a:t> for all companies, universities, institutes in</a:t>
            </a:r>
            <a:br>
              <a:rPr lang="en-GB" sz="1200" b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200" b="0" dirty="0" smtClean="0">
                <a:solidFill>
                  <a:schemeClr val="bg1">
                    <a:lumMod val="50000"/>
                  </a:schemeClr>
                </a:solidFill>
              </a:rPr>
              <a:t>all EU countries and beyond</a:t>
            </a:r>
          </a:p>
          <a:p>
            <a:pPr marL="612000" indent="-285750" algn="just" defTabSz="449437" eaLnBrk="1" hangingPunct="1">
              <a:buClr>
                <a:schemeClr val="bg1">
                  <a:lumMod val="50000"/>
                </a:schemeClr>
              </a:buClr>
              <a:buSzPct val="90000"/>
              <a:buFont typeface="Verdana" pitchFamily="34" charset="0"/>
              <a:buChar char="−"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8352541-68F4-453C-806C-B58572B7B28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38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3338" cy="3833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63954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altLang="en-US" i="0" dirty="0" smtClean="0"/>
              <a:t>Over €77bn R&amp;I programme – the largest and most comprehensive programme of its type in the world</a:t>
            </a:r>
          </a:p>
          <a:p>
            <a:pPr defTabSz="463954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8352541-68F4-453C-806C-B58572B7B28C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48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8352541-68F4-453C-806C-B58572B7B28C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7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8352541-68F4-453C-806C-B58572B7B28C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72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8352541-68F4-453C-806C-B58572B7B28C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27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8352541-68F4-453C-806C-B58572B7B28C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57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8352541-68F4-453C-806C-B58572B7B28C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72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3338" cy="3833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8352541-68F4-453C-806C-B58572B7B28C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15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t="17480" r="-175" b="-491"/>
          <a:stretch>
            <a:fillRect/>
          </a:stretch>
        </p:blipFill>
        <p:spPr bwMode="auto">
          <a:xfrm>
            <a:off x="0" y="1125540"/>
            <a:ext cx="9207500" cy="57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73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40" y="350839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258888" y="1760539"/>
            <a:ext cx="6235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  <a:defRPr/>
            </a:pPr>
            <a:r>
              <a:rPr lang="en-GB" sz="4400" dirty="0" smtClean="0">
                <a:solidFill>
                  <a:srgbClr val="FFE161"/>
                </a:solidFill>
                <a:latin typeface="Verdana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45" y="2804674"/>
            <a:ext cx="8435445" cy="768343"/>
          </a:xfrm>
        </p:spPr>
        <p:txBody>
          <a:bodyPr/>
          <a:lstStyle>
            <a:lvl1pPr marL="0" algn="ctr">
              <a:buNone/>
              <a:defRPr sz="2400" b="1" i="0" baseline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88024" y="4725145"/>
            <a:ext cx="4032250" cy="504601"/>
          </a:xfrm>
        </p:spPr>
        <p:txBody>
          <a:bodyPr/>
          <a:lstStyle>
            <a:lvl1pPr marL="0" indent="0" algn="r">
              <a:buFontTx/>
              <a:buNone/>
              <a:defRPr sz="1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11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7CDF4-F09A-40CD-9B12-50287FFA921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0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2AE38-E117-4438-B0D3-A75735CE213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2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5" y="1339849"/>
            <a:ext cx="2071687" cy="4681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49"/>
            <a:ext cx="6067425" cy="46815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4799E-ABBD-4138-87BA-09B4EAA3CD5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3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7"/>
            <a:ext cx="2133600" cy="476251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7"/>
            <a:ext cx="2133600" cy="476251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5200" y="6458400"/>
            <a:ext cx="610200" cy="406800"/>
          </a:xfrm>
          <a:prstGeom prst="rect">
            <a:avLst/>
          </a:prstGeom>
          <a:noFill/>
        </p:spPr>
      </p:pic>
      <p:pic>
        <p:nvPicPr>
          <p:cNvPr id="2051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000" y="306000"/>
            <a:ext cx="1620466" cy="124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43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31100" r="14592" b="-1902"/>
          <a:stretch/>
        </p:blipFill>
        <p:spPr bwMode="auto">
          <a:xfrm>
            <a:off x="-1" y="838200"/>
            <a:ext cx="9144001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99392"/>
            <a:ext cx="9144000" cy="1190192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1042" y="2996952"/>
            <a:ext cx="4124095" cy="1152128"/>
          </a:xfrm>
        </p:spPr>
        <p:txBody>
          <a:bodyPr lIns="126000" rIns="72000"/>
          <a:lstStyle>
            <a:lvl1pPr>
              <a:defRPr sz="60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0496" y="4653136"/>
            <a:ext cx="4627968" cy="504056"/>
          </a:xfrm>
        </p:spPr>
        <p:txBody>
          <a:bodyPr lIns="144000"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Tx/>
              <a:buNone/>
              <a:tabLst/>
              <a:defRPr sz="2800" b="1" i="0">
                <a:solidFill>
                  <a:schemeClr val="bg1"/>
                </a:solidFill>
                <a:latin typeface="+mn-lt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Authors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7125"/>
            <a:ext cx="2133600" cy="476251"/>
          </a:xfrm>
        </p:spPr>
        <p:txBody>
          <a:bodyPr/>
          <a:lstStyle>
            <a:lvl1pPr>
              <a:defRPr dirty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37125"/>
            <a:ext cx="2133600" cy="476251"/>
          </a:xfrm>
        </p:spPr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802" y="324000"/>
            <a:ext cx="1811933" cy="1396800"/>
          </a:xfrm>
          <a:prstGeom prst="rect">
            <a:avLst/>
          </a:prstGeom>
          <a:noFill/>
        </p:spPr>
      </p:pic>
      <p:pic>
        <p:nvPicPr>
          <p:cNvPr id="1027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9200" y="6436800"/>
            <a:ext cx="685800" cy="45720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4106856" y="1781671"/>
            <a:ext cx="45365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en-GB" sz="3200" b="0" kern="0" dirty="0" smtClean="0">
                <a:solidFill>
                  <a:srgbClr val="FFFFFF"/>
                </a:solidFill>
              </a:rPr>
              <a:t>HORIZON 2020</a:t>
            </a:r>
            <a:endParaRPr lang="en-GB" sz="3200" b="0" kern="0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720000" y="1440000"/>
            <a:ext cx="77048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en-GB" sz="1800" b="0" dirty="0" smtClean="0">
                <a:solidFill>
                  <a:srgbClr val="FFFFFF"/>
                </a:solidFill>
              </a:rPr>
              <a:t>The EU Framework Programme for Research and Innovation</a:t>
            </a:r>
            <a:endParaRPr lang="en-GB" sz="1800" b="0" kern="0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9680" y="5202929"/>
            <a:ext cx="4189556" cy="720147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Tx/>
              <a:buNone/>
              <a:tabLst/>
              <a:defRPr i="0"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Tx/>
              <a:buNone/>
              <a:tabLst/>
              <a:defRPr/>
            </a:pPr>
            <a:r>
              <a:rPr lang="en-GB" sz="1600" b="0" dirty="0" smtClean="0"/>
              <a:t>EC – RTD - Unit</a:t>
            </a:r>
          </a:p>
        </p:txBody>
      </p:sp>
    </p:spTree>
    <p:extLst>
      <p:ext uri="{BB962C8B-B14F-4D97-AF65-F5344CB8AC3E}">
        <p14:creationId xmlns:p14="http://schemas.microsoft.com/office/powerpoint/2010/main" val="142102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3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7"/>
            <a:ext cx="2133600" cy="476251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7"/>
            <a:ext cx="2133600" cy="476251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5200" y="6458400"/>
            <a:ext cx="610200" cy="406800"/>
          </a:xfrm>
          <a:prstGeom prst="rect">
            <a:avLst/>
          </a:prstGeom>
          <a:noFill/>
        </p:spPr>
      </p:pic>
      <p:pic>
        <p:nvPicPr>
          <p:cNvPr id="2051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000" y="306000"/>
            <a:ext cx="1620466" cy="124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89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7"/>
            <a:ext cx="2133600" cy="476251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7"/>
            <a:ext cx="2133600" cy="476251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1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1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7"/>
            <a:ext cx="2133600" cy="476251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7"/>
            <a:ext cx="2133600" cy="476251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9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9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1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srgbClr val="FFFFFF"/>
              </a:solidFill>
              <a:latin typeface="Verdana"/>
              <a:ea typeface="+mn-e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2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9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469F4FA-A4F6-4AC3-B439-330250897445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90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3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7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0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9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31100" r="14592" b="-1902"/>
          <a:stretch/>
        </p:blipFill>
        <p:spPr bwMode="auto">
          <a:xfrm>
            <a:off x="-1" y="838200"/>
            <a:ext cx="9144001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99392"/>
            <a:ext cx="9144000" cy="1190192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1040" y="2996952"/>
            <a:ext cx="4124095" cy="1152128"/>
          </a:xfrm>
        </p:spPr>
        <p:txBody>
          <a:bodyPr lIns="126000" rIns="72000"/>
          <a:lstStyle>
            <a:lvl1pPr>
              <a:defRPr sz="60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0496" y="4653136"/>
            <a:ext cx="4627968" cy="504056"/>
          </a:xfrm>
        </p:spPr>
        <p:txBody>
          <a:bodyPr lIns="144000"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Tx/>
              <a:buNone/>
              <a:tabLst/>
              <a:defRPr sz="2800" b="1" i="0">
                <a:solidFill>
                  <a:schemeClr val="bg1"/>
                </a:solidFill>
                <a:latin typeface="+mn-lt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Authors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7126"/>
            <a:ext cx="2133600" cy="476250"/>
          </a:xfrm>
        </p:spPr>
        <p:txBody>
          <a:bodyPr/>
          <a:lstStyle>
            <a:lvl1pPr>
              <a:defRPr dirty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37126"/>
            <a:ext cx="2133600" cy="476250"/>
          </a:xfrm>
        </p:spPr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800" y="324000"/>
            <a:ext cx="1811933" cy="1396800"/>
          </a:xfrm>
          <a:prstGeom prst="rect">
            <a:avLst/>
          </a:prstGeom>
          <a:noFill/>
        </p:spPr>
      </p:pic>
      <p:pic>
        <p:nvPicPr>
          <p:cNvPr id="1027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9200" y="6436800"/>
            <a:ext cx="685800" cy="45720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4106856" y="1781671"/>
            <a:ext cx="45365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en-GB" sz="3200" b="0" kern="0" dirty="0" smtClean="0">
                <a:solidFill>
                  <a:srgbClr val="FFFFFF"/>
                </a:solidFill>
              </a:rPr>
              <a:t>HORIZON 2020</a:t>
            </a:r>
            <a:endParaRPr lang="en-GB" sz="3200" b="0" kern="0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720000" y="1440000"/>
            <a:ext cx="77048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en-GB" sz="1800" b="0" dirty="0" smtClean="0">
                <a:solidFill>
                  <a:srgbClr val="FFFFFF"/>
                </a:solidFill>
              </a:rPr>
              <a:t>The EU Framework Programme for Research and Innovation</a:t>
            </a:r>
            <a:endParaRPr lang="en-GB" sz="1800" b="0" kern="0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9680" y="5202928"/>
            <a:ext cx="4189556" cy="720147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Tx/>
              <a:buNone/>
              <a:tabLst/>
              <a:defRPr i="0"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Tx/>
              <a:buNone/>
              <a:tabLst/>
              <a:defRPr/>
            </a:pPr>
            <a:r>
              <a:rPr lang="en-GB" sz="1600" b="0" dirty="0" smtClean="0"/>
              <a:t>EC – RTD - Unit</a:t>
            </a:r>
          </a:p>
        </p:txBody>
      </p:sp>
    </p:spTree>
    <p:extLst>
      <p:ext uri="{BB962C8B-B14F-4D97-AF65-F5344CB8AC3E}">
        <p14:creationId xmlns:p14="http://schemas.microsoft.com/office/powerpoint/2010/main" val="64054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5200" y="6458400"/>
            <a:ext cx="610200" cy="406800"/>
          </a:xfrm>
          <a:prstGeom prst="rect">
            <a:avLst/>
          </a:prstGeom>
          <a:noFill/>
        </p:spPr>
      </p:pic>
      <p:pic>
        <p:nvPicPr>
          <p:cNvPr id="2051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000" y="306000"/>
            <a:ext cx="1620466" cy="124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25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0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2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EB19-C57E-4CBE-A207-4997D66E605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13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7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7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8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7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469F4FA-A4F6-4AC3-B439-330250897445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39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EB19-C57E-4CBE-A207-4997D66E605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27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E76ED-2CDF-433B-843D-0A035B82CE5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20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FE58B-E287-494E-9FA4-835A1B4277B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9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E76ED-2CDF-433B-843D-0A035B82CE5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22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E6340-49D3-4E03-B7C8-4A7FC699E86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03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5FBB-451B-47A2-98C2-61FC08BA1AE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16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E3E8C-8370-4008-860B-CC32DBBE1F2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2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C7F01-D384-4068-856D-0CE943FBEDD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05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7CDF4-F09A-40CD-9B12-50287FFA921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27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2AE38-E117-4438-B0D3-A75735CE213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95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4799E-ABBD-4138-87BA-09B4EAA3CD5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50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5200" y="6458400"/>
            <a:ext cx="610200" cy="406800"/>
          </a:xfrm>
          <a:prstGeom prst="rect">
            <a:avLst/>
          </a:prstGeom>
          <a:noFill/>
        </p:spPr>
      </p:pic>
      <p:pic>
        <p:nvPicPr>
          <p:cNvPr id="2051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000" y="306000"/>
            <a:ext cx="1620466" cy="124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9429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FE58B-E287-494E-9FA4-835A1B4277B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8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E6340-49D3-4E03-B7C8-4A7FC699E86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1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5FBB-451B-47A2-98C2-61FC08BA1AE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6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E3E8C-8370-4008-860B-CC32DBBE1F2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8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C7F01-D384-4068-856D-0CE943FBEDD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2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1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7569ADA3-7712-42B2-9916-27A5D0AED75A}" type="slidenum">
              <a:rPr lang="en-GB">
                <a:solidFill>
                  <a:srgbClr val="000000"/>
                </a:solidFill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6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ＭＳ Ｐゴシック" pitchFamily="34" charset="-128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2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>
              <a:buClrTx/>
              <a:buSzTx/>
              <a:buFontTx/>
              <a:buNone/>
            </a:pPr>
            <a:endParaRPr lang="en-GB" altLang="en-US" b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>
              <a:buClrTx/>
              <a:buSzTx/>
              <a:buFontTx/>
              <a:buNone/>
            </a:pPr>
            <a:endParaRPr lang="en-GB" altLang="en-US" b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>
              <a:buClrTx/>
              <a:buSzTx/>
              <a:buFontTx/>
              <a:buNone/>
            </a:pPr>
            <a:fld id="{7D62547D-6BB2-448E-9A70-01AA856D1AF5}" type="slidenum">
              <a:rPr lang="en-GB" altLang="en-US" b="0">
                <a:solidFill>
                  <a:srgbClr val="000000"/>
                </a:solidFill>
                <a:ea typeface="+mn-ea"/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GB" altLang="en-US" b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40" y="6659564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65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56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29" r:id="rId12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2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1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1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1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9C8D21B7-B314-438C-91E9-7FF9087DC078}" type="slidenum">
              <a:rPr lang="en-GB" smtClean="0">
                <a:solidFill>
                  <a:srgbClr val="000000"/>
                </a:solidFill>
                <a:ea typeface="+mn-ea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GB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713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EF0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1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1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9C8D21B7-B314-438C-91E9-7FF9087DC078}" type="slidenum">
              <a:rPr lang="en-GB" smtClean="0">
                <a:solidFill>
                  <a:srgbClr val="000000"/>
                </a:solidFill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4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EF0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>
              <a:buClrTx/>
              <a:buSzTx/>
              <a:buFontTx/>
              <a:buNone/>
            </a:pPr>
            <a:endParaRPr lang="en-GB" altLang="en-US" b="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>
              <a:buClrTx/>
              <a:buSzTx/>
              <a:buFontTx/>
              <a:buNone/>
            </a:pPr>
            <a:endParaRPr lang="en-GB" altLang="en-US" b="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>
              <a:buClrTx/>
              <a:buSzTx/>
              <a:buFontTx/>
              <a:buNone/>
            </a:pPr>
            <a:fld id="{7D62547D-6BB2-448E-9A70-01AA856D1AF5}" type="slidenum">
              <a:rPr lang="en-GB" altLang="en-US" b="0">
                <a:solidFill>
                  <a:srgbClr val="000000"/>
                </a:solidFill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GB" altLang="en-US" b="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1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home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.europa.eu/research/participants/portal/desktop/en/support/national_contact_points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6016" y="4077072"/>
            <a:ext cx="4427984" cy="1440160"/>
          </a:xfrm>
        </p:spPr>
        <p:txBody>
          <a:bodyPr/>
          <a:lstStyle/>
          <a:p>
            <a:r>
              <a:rPr lang="fr-BE" altLang="en-US" dirty="0" smtClean="0"/>
              <a:t>Sandra Almeida</a:t>
            </a:r>
            <a:endParaRPr lang="en-GB" altLang="en-US" dirty="0" smtClean="0"/>
          </a:p>
          <a:p>
            <a:r>
              <a:rPr lang="en-GB" altLang="en-US" dirty="0" smtClean="0"/>
              <a:t>Horizon 2020 policy</a:t>
            </a:r>
          </a:p>
          <a:p>
            <a:r>
              <a:rPr lang="en-GB" altLang="en-US" dirty="0" smtClean="0"/>
              <a:t>DG Research and Innovation </a:t>
            </a:r>
          </a:p>
        </p:txBody>
      </p:sp>
    </p:spTree>
    <p:extLst>
      <p:ext uri="{BB962C8B-B14F-4D97-AF65-F5344CB8AC3E}">
        <p14:creationId xmlns:p14="http://schemas.microsoft.com/office/powerpoint/2010/main" val="19911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936625"/>
          </a:xfrm>
        </p:spPr>
        <p:txBody>
          <a:bodyPr/>
          <a:lstStyle/>
          <a:p>
            <a:pPr algn="ctr"/>
            <a:r>
              <a:rPr lang="fr-BE" dirty="0" err="1">
                <a:solidFill>
                  <a:srgbClr val="C00000"/>
                </a:solidFill>
              </a:rPr>
              <a:t>Work</a:t>
            </a:r>
            <a:r>
              <a:rPr lang="fr-BE" dirty="0">
                <a:solidFill>
                  <a:srgbClr val="C00000"/>
                </a:solidFill>
              </a:rPr>
              <a:t> Programme 2016-2017 </a:t>
            </a:r>
            <a:r>
              <a:rPr lang="fr-BE" dirty="0" smtClean="0">
                <a:solidFill>
                  <a:srgbClr val="C00000"/>
                </a:solidFill>
              </a:rPr>
              <a:t>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352928" cy="3960540"/>
          </a:xfrm>
        </p:spPr>
        <p:txBody>
          <a:bodyPr/>
          <a:lstStyle/>
          <a:p>
            <a:pPr marL="3420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GB" sz="2200" i="0" dirty="0">
                <a:solidFill>
                  <a:schemeClr val="tx1"/>
                </a:solidFill>
              </a:rPr>
              <a:t>More topics </a:t>
            </a:r>
            <a:r>
              <a:rPr lang="en-GB" sz="2200" b="1" i="0" dirty="0" smtClean="0">
                <a:solidFill>
                  <a:srgbClr val="00B0F0"/>
                </a:solidFill>
              </a:rPr>
              <a:t>for international </a:t>
            </a:r>
            <a:r>
              <a:rPr lang="en-GB" sz="2200" b="1" i="0" dirty="0">
                <a:solidFill>
                  <a:srgbClr val="00B0F0"/>
                </a:solidFill>
              </a:rPr>
              <a:t>cooperation </a:t>
            </a:r>
            <a:r>
              <a:rPr lang="en-GB" sz="2200" i="0" dirty="0" smtClean="0">
                <a:solidFill>
                  <a:schemeClr val="tx1"/>
                </a:solidFill>
              </a:rPr>
              <a:t>(+ </a:t>
            </a:r>
            <a:r>
              <a:rPr lang="en-GB" sz="2200" i="0" dirty="0">
                <a:solidFill>
                  <a:schemeClr val="tx1"/>
                </a:solidFill>
              </a:rPr>
              <a:t>25</a:t>
            </a:r>
            <a:r>
              <a:rPr lang="en-GB" sz="2200" i="0" dirty="0" smtClean="0">
                <a:solidFill>
                  <a:schemeClr val="tx1"/>
                </a:solidFill>
              </a:rPr>
              <a:t>%)</a:t>
            </a:r>
            <a:endParaRPr lang="en-GB" sz="2200" i="0" dirty="0">
              <a:solidFill>
                <a:schemeClr val="tx1"/>
              </a:solidFill>
            </a:endParaRPr>
          </a:p>
          <a:p>
            <a:pPr marL="3420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GB" sz="2200" i="0" dirty="0" smtClean="0">
                <a:solidFill>
                  <a:schemeClr val="tx1"/>
                </a:solidFill>
              </a:rPr>
              <a:t>Stepped up efforts to embed </a:t>
            </a:r>
            <a:r>
              <a:rPr lang="en-GB" sz="2200" b="1" i="0" dirty="0" smtClean="0">
                <a:solidFill>
                  <a:srgbClr val="00B0F0"/>
                </a:solidFill>
              </a:rPr>
              <a:t>social sciences and humanities, gender dimension </a:t>
            </a:r>
            <a:r>
              <a:rPr lang="en-GB" sz="2200" i="0" dirty="0" smtClean="0">
                <a:solidFill>
                  <a:schemeClr val="tx1"/>
                </a:solidFill>
              </a:rPr>
              <a:t>and responsible research and innovation</a:t>
            </a:r>
          </a:p>
          <a:p>
            <a:pPr marL="3420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GB" sz="2200" i="0" dirty="0" smtClean="0">
                <a:solidFill>
                  <a:schemeClr val="tx1"/>
                </a:solidFill>
              </a:rPr>
              <a:t>More explicit references to </a:t>
            </a:r>
            <a:r>
              <a:rPr lang="en-GB" sz="2200" b="1" i="0" dirty="0">
                <a:solidFill>
                  <a:srgbClr val="00B0F0"/>
                </a:solidFill>
              </a:rPr>
              <a:t>climate action </a:t>
            </a:r>
            <a:r>
              <a:rPr lang="en-GB" sz="2200" i="0" dirty="0">
                <a:solidFill>
                  <a:schemeClr val="tx1"/>
                </a:solidFill>
              </a:rPr>
              <a:t>and </a:t>
            </a:r>
            <a:r>
              <a:rPr lang="en-GB" sz="2200" b="1" i="0" dirty="0">
                <a:solidFill>
                  <a:srgbClr val="00B0F0"/>
                </a:solidFill>
              </a:rPr>
              <a:t>dimensions of sustainable development</a:t>
            </a:r>
          </a:p>
          <a:p>
            <a:pPr marL="342000" lvl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GB" sz="2200" i="0" dirty="0" smtClean="0">
                <a:solidFill>
                  <a:schemeClr val="tx1"/>
                </a:solidFill>
              </a:rPr>
              <a:t>Synergies with European Cohesion Policy ("</a:t>
            </a:r>
            <a:r>
              <a:rPr lang="en-GB" sz="2200" b="1" i="0" dirty="0" smtClean="0">
                <a:solidFill>
                  <a:srgbClr val="00B0F0"/>
                </a:solidFill>
              </a:rPr>
              <a:t>seal of excellence</a:t>
            </a:r>
            <a:r>
              <a:rPr lang="en-GB" sz="2200" i="0" dirty="0" smtClean="0">
                <a:solidFill>
                  <a:schemeClr val="tx1"/>
                </a:solidFill>
              </a:rPr>
              <a:t>")</a:t>
            </a:r>
          </a:p>
          <a:p>
            <a:pPr marL="342000" lvl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GB" sz="2200" b="1" i="0" dirty="0" smtClean="0">
                <a:solidFill>
                  <a:srgbClr val="00B0F0"/>
                </a:solidFill>
              </a:rPr>
              <a:t>SME instrument budget </a:t>
            </a:r>
            <a:r>
              <a:rPr lang="en-GB" sz="2200" i="0" dirty="0">
                <a:solidFill>
                  <a:schemeClr val="tx1"/>
                </a:solidFill>
              </a:rPr>
              <a:t>increased to </a:t>
            </a:r>
            <a:r>
              <a:rPr lang="en-GB" sz="2200" b="1" i="0" dirty="0" smtClean="0">
                <a:solidFill>
                  <a:srgbClr val="00B0F0"/>
                </a:solidFill>
              </a:rPr>
              <a:t>€ 740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59E6E-B967-488E-B209-8B7FA0D7AF9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936625"/>
          </a:xfrm>
        </p:spPr>
        <p:txBody>
          <a:bodyPr/>
          <a:lstStyle/>
          <a:p>
            <a:pPr marL="0" algn="ctr"/>
            <a:r>
              <a:rPr lang="en-GB" altLang="en-US" dirty="0" smtClean="0">
                <a:solidFill>
                  <a:srgbClr val="C00000"/>
                </a:solidFill>
              </a:rPr>
              <a:t>Next steps in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7848872" cy="3528492"/>
          </a:xfrm>
        </p:spPr>
        <p:txBody>
          <a:bodyPr/>
          <a:lstStyle/>
          <a:p>
            <a:pPr marL="342900">
              <a:buClr>
                <a:srgbClr val="00B0F0"/>
              </a:buClr>
            </a:pPr>
            <a:r>
              <a:rPr lang="en-GB" sz="2200" b="1" i="0" dirty="0" smtClean="0">
                <a:solidFill>
                  <a:srgbClr val="00B0F0"/>
                </a:solidFill>
              </a:rPr>
              <a:t>Interim Evaluation </a:t>
            </a:r>
            <a:r>
              <a:rPr lang="en-GB" sz="2200" i="0" dirty="0" smtClean="0">
                <a:solidFill>
                  <a:schemeClr val="tx1"/>
                </a:solidFill>
              </a:rPr>
              <a:t>of Horizon 2020 presented in </a:t>
            </a:r>
            <a:r>
              <a:rPr lang="en-GB" sz="2200" b="1" i="0" dirty="0" smtClean="0">
                <a:solidFill>
                  <a:schemeClr val="tx1"/>
                </a:solidFill>
              </a:rPr>
              <a:t>autumn 2017, </a:t>
            </a:r>
            <a:r>
              <a:rPr lang="en-GB" sz="2200" i="0" dirty="0" smtClean="0">
                <a:solidFill>
                  <a:schemeClr val="tx1"/>
                </a:solidFill>
              </a:rPr>
              <a:t>preceded by</a:t>
            </a:r>
          </a:p>
          <a:p>
            <a:pPr marL="1085850" lvl="1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b="0" dirty="0" smtClean="0">
                <a:solidFill>
                  <a:schemeClr val="tx1"/>
                </a:solidFill>
                <a:ea typeface="+mn-ea"/>
                <a:cs typeface="+mn-cs"/>
              </a:rPr>
              <a:t>public consultation in autumn 2016 and </a:t>
            </a:r>
          </a:p>
          <a:p>
            <a:pPr marL="1085850" lvl="1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b="0" dirty="0" smtClean="0">
                <a:solidFill>
                  <a:schemeClr val="tx1"/>
                </a:solidFill>
                <a:ea typeface="+mn-ea"/>
                <a:cs typeface="+mn-cs"/>
              </a:rPr>
              <a:t>report of a High Level Group expected for summer 2017 </a:t>
            </a:r>
          </a:p>
          <a:p>
            <a:pPr marL="342900">
              <a:spcBef>
                <a:spcPts val="2400"/>
              </a:spcBef>
              <a:buClr>
                <a:srgbClr val="00B0F0"/>
              </a:buClr>
            </a:pPr>
            <a:r>
              <a:rPr lang="en-GB" sz="2200" b="1" i="0" dirty="0" smtClean="0">
                <a:solidFill>
                  <a:srgbClr val="00B0F0"/>
                </a:solidFill>
              </a:rPr>
              <a:t>Adoption Work Programme 2018-2020 </a:t>
            </a:r>
            <a:r>
              <a:rPr lang="en-GB" sz="2200" b="1" i="0" dirty="0">
                <a:solidFill>
                  <a:schemeClr val="tx1"/>
                </a:solidFill>
              </a:rPr>
              <a:t>in </a:t>
            </a:r>
            <a:r>
              <a:rPr lang="en-GB" sz="2200" b="1" i="0" dirty="0" smtClean="0">
                <a:solidFill>
                  <a:schemeClr val="tx1"/>
                </a:solidFill>
              </a:rPr>
              <a:t>late autumn 2017</a:t>
            </a:r>
            <a:r>
              <a:rPr lang="en-GB" sz="2200" i="0" dirty="0" smtClean="0">
                <a:solidFill>
                  <a:schemeClr val="tx1"/>
                </a:solidFill>
              </a:rPr>
              <a:t> </a:t>
            </a:r>
            <a:r>
              <a:rPr lang="en-GB" sz="2200" i="0" dirty="0">
                <a:solidFill>
                  <a:schemeClr val="tx1"/>
                </a:solidFill>
              </a:rPr>
              <a:t>incorporating results of interim evaluation </a:t>
            </a:r>
          </a:p>
          <a:p>
            <a:pPr marL="342900">
              <a:spcBef>
                <a:spcPts val="2400"/>
              </a:spcBef>
              <a:buClr>
                <a:srgbClr val="00B0F0"/>
              </a:buClr>
            </a:pPr>
            <a:r>
              <a:rPr lang="en-GB" sz="2200" b="1" i="0" dirty="0" smtClean="0">
                <a:solidFill>
                  <a:srgbClr val="00B0F0"/>
                </a:solidFill>
              </a:rPr>
              <a:t>Preparation next Framework Programme</a:t>
            </a:r>
            <a:endParaRPr lang="en-GB" sz="2200" b="1" i="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59E6E-B967-488E-B209-8B7FA0D7AF9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936625"/>
          </a:xfrm>
        </p:spPr>
        <p:txBody>
          <a:bodyPr/>
          <a:lstStyle/>
          <a:p>
            <a:pPr marL="0" algn="ctr"/>
            <a:r>
              <a:rPr lang="en-GB" altLang="en-US" dirty="0" smtClean="0">
                <a:solidFill>
                  <a:srgbClr val="C00000"/>
                </a:solidFill>
              </a:rPr>
              <a:t>NCP system under Horizon 2020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59E6E-B967-488E-B209-8B7FA0D7AF9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  <a:defRPr/>
            </a:pPr>
            <a:r>
              <a:rPr lang="en-GB" dirty="0"/>
              <a:t>Highly professional support services operating nationally </a:t>
            </a:r>
            <a:r>
              <a:rPr lang="en-GB" dirty="0" smtClean="0"/>
              <a:t>will form </a:t>
            </a:r>
            <a:r>
              <a:rPr lang="en-GB" dirty="0"/>
              <a:t>an essential component of Horizon 2020 implementation. By spreading awareness, giving specialist advice, and providing on-the-ground guidance, they will ensure that the</a:t>
            </a:r>
          </a:p>
          <a:p>
            <a:pPr indent="0" algn="ctr">
              <a:buNone/>
              <a:defRPr/>
            </a:pPr>
            <a:r>
              <a:rPr lang="en-GB" dirty="0"/>
              <a:t>new programme becomes known and readily accessible to all potential applicants, irrespective of sector or discipline.</a:t>
            </a:r>
            <a:endParaRPr lang="en-GB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625"/>
          </a:xfrm>
        </p:spPr>
        <p:txBody>
          <a:bodyPr/>
          <a:lstStyle/>
          <a:p>
            <a:pPr marL="0" algn="ctr"/>
            <a:r>
              <a:rPr lang="en-GB" altLang="en-US" dirty="0" smtClean="0">
                <a:solidFill>
                  <a:srgbClr val="C00000"/>
                </a:solidFill>
              </a:rPr>
              <a:t>NCP system under Horizon 2020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59E6E-B967-488E-B209-8B7FA0D7AF9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-84918262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/>
              <a:t>1. National NCP Coordinator </a:t>
            </a:r>
          </a:p>
          <a:p>
            <a:r>
              <a:rPr lang="en-GB" sz="1400" b="0" dirty="0"/>
              <a:t>2. Legal and Financial aspects </a:t>
            </a:r>
          </a:p>
          <a:p>
            <a:r>
              <a:rPr lang="en-US" sz="1400" b="0" dirty="0"/>
              <a:t>3. SMEs* </a:t>
            </a:r>
          </a:p>
          <a:p>
            <a:r>
              <a:rPr lang="en-US" sz="1400" b="0" dirty="0"/>
              <a:t>4. Access to Finance* </a:t>
            </a:r>
          </a:p>
          <a:p>
            <a:r>
              <a:rPr lang="en-US" sz="1400" b="0" dirty="0"/>
              <a:t>5. European Research Council </a:t>
            </a:r>
          </a:p>
          <a:p>
            <a:r>
              <a:rPr lang="en-GB" sz="1400" b="0" dirty="0"/>
              <a:t>6. 'Future and Emerging Technologies'; </a:t>
            </a:r>
          </a:p>
          <a:p>
            <a:r>
              <a:rPr lang="en-GB" sz="1400" b="0" dirty="0"/>
              <a:t>7. 'Marie </a:t>
            </a:r>
            <a:r>
              <a:rPr lang="en-GB" sz="1400" b="0" dirty="0" err="1"/>
              <a:t>Sklodowska</a:t>
            </a:r>
            <a:r>
              <a:rPr lang="en-GB" sz="1400" b="0" dirty="0"/>
              <a:t>-Curie actions on skills, training and career development'; </a:t>
            </a:r>
          </a:p>
          <a:p>
            <a:r>
              <a:rPr lang="en-US" sz="1400" b="0" dirty="0"/>
              <a:t>8. ‘European Research Infrastructures’; </a:t>
            </a:r>
          </a:p>
          <a:p>
            <a:r>
              <a:rPr lang="en-US" sz="1400" b="0" dirty="0"/>
              <a:t>9. 'Information and Communication Technologies (ICT)'; </a:t>
            </a:r>
          </a:p>
          <a:p>
            <a:r>
              <a:rPr lang="en-GB" sz="1400" b="0" dirty="0"/>
              <a:t>10. 'Nanotechnologies, advanced materials and advanced manufacturing and processing'; </a:t>
            </a:r>
          </a:p>
          <a:p>
            <a:r>
              <a:rPr lang="en-US" sz="1400" b="0" dirty="0"/>
              <a:t>11. 'Space'; </a:t>
            </a:r>
          </a:p>
          <a:p>
            <a:r>
              <a:rPr lang="en-GB" sz="1400" b="0" dirty="0"/>
              <a:t>12. 'Health, demographic change and wellbeing'; </a:t>
            </a:r>
          </a:p>
          <a:p>
            <a:r>
              <a:rPr lang="en-GB" sz="1400" b="0" dirty="0"/>
              <a:t>13. 'Food security, sustainable agriculture, marine and maritime research and the bio-economy'; &amp; 'Biotechnology'; </a:t>
            </a:r>
          </a:p>
          <a:p>
            <a:r>
              <a:rPr lang="en-GB" sz="1400" b="0" dirty="0"/>
              <a:t>14. 'Secure, clean and efficient energy'; </a:t>
            </a:r>
          </a:p>
          <a:p>
            <a:r>
              <a:rPr lang="en-GB" sz="1400" b="0" dirty="0"/>
              <a:t>15. 'Smart, green and integrated transport'; </a:t>
            </a:r>
          </a:p>
          <a:p>
            <a:r>
              <a:rPr lang="en-GB" sz="1400" b="0" dirty="0"/>
              <a:t>16. 'Climate action, resource efficiency and raw materials'; </a:t>
            </a:r>
          </a:p>
          <a:p>
            <a:r>
              <a:rPr lang="en-GB" sz="1400" b="0" dirty="0"/>
              <a:t>17. 'Inclusive, innovative and reflective societies'; </a:t>
            </a:r>
          </a:p>
          <a:p>
            <a:r>
              <a:rPr lang="en-US" sz="1400" b="0" dirty="0"/>
              <a:t>18. 'Security' </a:t>
            </a:r>
          </a:p>
          <a:p>
            <a:r>
              <a:rPr lang="en-US" sz="1400" b="0" dirty="0"/>
              <a:t>19. </a:t>
            </a:r>
            <a:r>
              <a:rPr lang="en-US" sz="1400" b="0" dirty="0" err="1"/>
              <a:t>Euratom</a:t>
            </a:r>
            <a:r>
              <a:rPr lang="en-US" sz="1400" b="0" dirty="0"/>
              <a:t> </a:t>
            </a:r>
          </a:p>
          <a:p>
            <a:r>
              <a:rPr lang="en-US" sz="1400" b="0" dirty="0"/>
              <a:t>20. Joint Research Centre** </a:t>
            </a:r>
          </a:p>
          <a:p>
            <a:r>
              <a:rPr lang="en-GB" sz="1400" b="0" dirty="0"/>
              <a:t>21. Spreading excellence and widening participation </a:t>
            </a:r>
          </a:p>
          <a:p>
            <a:r>
              <a:rPr lang="en-GB" sz="1400" b="0" dirty="0"/>
              <a:t>22. Science with and for Society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58088"/>
            <a:ext cx="8229600" cy="5299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2788" indent="0">
              <a:buNone/>
            </a:pPr>
            <a:r>
              <a:rPr lang="en-US" sz="1200" b="1" i="0" dirty="0">
                <a:solidFill>
                  <a:schemeClr val="tx1"/>
                </a:solidFill>
              </a:rPr>
              <a:t>1. National NCP Coordinator </a:t>
            </a:r>
          </a:p>
          <a:p>
            <a:pPr marL="712788" indent="0">
              <a:buNone/>
            </a:pPr>
            <a:r>
              <a:rPr lang="en-GB" sz="1200" b="1" i="0" dirty="0">
                <a:solidFill>
                  <a:schemeClr val="tx1"/>
                </a:solidFill>
              </a:rPr>
              <a:t>2. Legal and Financial aspects </a:t>
            </a:r>
          </a:p>
          <a:p>
            <a:pPr marL="712788" indent="0">
              <a:buNone/>
            </a:pPr>
            <a:r>
              <a:rPr lang="en-US" sz="1200" b="1" i="0" dirty="0">
                <a:solidFill>
                  <a:schemeClr val="tx1"/>
                </a:solidFill>
              </a:rPr>
              <a:t>3. </a:t>
            </a:r>
            <a:r>
              <a:rPr lang="en-US" sz="1200" b="1" i="0" dirty="0" smtClean="0">
                <a:solidFill>
                  <a:schemeClr val="tx1"/>
                </a:solidFill>
              </a:rPr>
              <a:t>SMEs</a:t>
            </a:r>
            <a:endParaRPr lang="en-US" sz="1200" b="1" i="0" dirty="0">
              <a:solidFill>
                <a:schemeClr val="tx1"/>
              </a:solidFill>
            </a:endParaRPr>
          </a:p>
          <a:p>
            <a:pPr marL="712788" indent="0">
              <a:buNone/>
            </a:pPr>
            <a:r>
              <a:rPr lang="en-US" sz="1200" b="1" i="0" dirty="0">
                <a:solidFill>
                  <a:schemeClr val="tx1"/>
                </a:solidFill>
              </a:rPr>
              <a:t>4. Access to </a:t>
            </a:r>
            <a:r>
              <a:rPr lang="en-US" sz="1200" b="1" i="0" dirty="0" smtClean="0">
                <a:solidFill>
                  <a:schemeClr val="tx1"/>
                </a:solidFill>
              </a:rPr>
              <a:t>Finance</a:t>
            </a:r>
            <a:endParaRPr lang="en-US" sz="1200" b="1" i="0" dirty="0">
              <a:solidFill>
                <a:schemeClr val="tx1"/>
              </a:solidFill>
            </a:endParaRPr>
          </a:p>
          <a:p>
            <a:pPr marL="712788" indent="0">
              <a:buNone/>
            </a:pPr>
            <a:r>
              <a:rPr lang="en-US" sz="1200" b="1" i="0" dirty="0">
                <a:solidFill>
                  <a:schemeClr val="tx1"/>
                </a:solidFill>
              </a:rPr>
              <a:t>5. European Research Council </a:t>
            </a:r>
          </a:p>
          <a:p>
            <a:pPr marL="712788" indent="0">
              <a:buNone/>
            </a:pPr>
            <a:r>
              <a:rPr lang="en-GB" sz="1200" b="1" i="0" dirty="0">
                <a:solidFill>
                  <a:schemeClr val="tx1"/>
                </a:solidFill>
              </a:rPr>
              <a:t>6. 'Future and Emerging Technologies'; </a:t>
            </a:r>
          </a:p>
          <a:p>
            <a:pPr marL="712788" indent="0">
              <a:buNone/>
            </a:pPr>
            <a:r>
              <a:rPr lang="en-GB" sz="1200" b="1" i="0" dirty="0">
                <a:solidFill>
                  <a:schemeClr val="tx1"/>
                </a:solidFill>
              </a:rPr>
              <a:t>7. 'Marie </a:t>
            </a:r>
            <a:r>
              <a:rPr lang="en-GB" sz="1200" b="1" i="0" dirty="0" err="1">
                <a:solidFill>
                  <a:schemeClr val="tx1"/>
                </a:solidFill>
              </a:rPr>
              <a:t>Sklodowska</a:t>
            </a:r>
            <a:r>
              <a:rPr lang="en-GB" sz="1200" b="1" i="0" dirty="0">
                <a:solidFill>
                  <a:schemeClr val="tx1"/>
                </a:solidFill>
              </a:rPr>
              <a:t>-Curie actions on skills, training and career development'; </a:t>
            </a:r>
          </a:p>
          <a:p>
            <a:pPr marL="712788" indent="0">
              <a:buNone/>
            </a:pPr>
            <a:r>
              <a:rPr lang="en-US" sz="1200" b="1" i="0" dirty="0">
                <a:solidFill>
                  <a:schemeClr val="tx1"/>
                </a:solidFill>
              </a:rPr>
              <a:t>8. ‘European Research Infrastructures’; </a:t>
            </a:r>
          </a:p>
          <a:p>
            <a:pPr marL="712788" indent="0">
              <a:buNone/>
            </a:pPr>
            <a:r>
              <a:rPr lang="en-US" sz="1200" b="1" i="0" dirty="0">
                <a:solidFill>
                  <a:schemeClr val="tx1"/>
                </a:solidFill>
              </a:rPr>
              <a:t>9. 'Information and Communication Technologies (ICT)'; </a:t>
            </a:r>
          </a:p>
          <a:p>
            <a:pPr marL="712788" indent="0">
              <a:buNone/>
            </a:pPr>
            <a:r>
              <a:rPr lang="en-GB" sz="1200" b="1" i="0" dirty="0">
                <a:solidFill>
                  <a:schemeClr val="tx1"/>
                </a:solidFill>
              </a:rPr>
              <a:t>10. 'Nanotechnologies, advanced materials and advanced manufacturing and processing'; </a:t>
            </a:r>
          </a:p>
          <a:p>
            <a:pPr marL="712788" indent="0">
              <a:buNone/>
            </a:pPr>
            <a:r>
              <a:rPr lang="en-US" sz="1200" b="1" i="0" dirty="0">
                <a:solidFill>
                  <a:schemeClr val="tx1"/>
                </a:solidFill>
              </a:rPr>
              <a:t>11. 'Space'; </a:t>
            </a:r>
          </a:p>
          <a:p>
            <a:pPr marL="712788" indent="0">
              <a:buNone/>
            </a:pPr>
            <a:r>
              <a:rPr lang="en-GB" sz="1200" b="1" i="0" dirty="0">
                <a:solidFill>
                  <a:schemeClr val="tx1"/>
                </a:solidFill>
              </a:rPr>
              <a:t>12. 'Health, demographic change and wellbeing'; </a:t>
            </a:r>
          </a:p>
          <a:p>
            <a:pPr marL="712788" indent="0">
              <a:buNone/>
            </a:pPr>
            <a:r>
              <a:rPr lang="en-GB" sz="1200" b="1" i="0" dirty="0">
                <a:solidFill>
                  <a:schemeClr val="tx1"/>
                </a:solidFill>
              </a:rPr>
              <a:t>13. 'Food security, sustainable agriculture, marine and maritime research and the bio-economy'; </a:t>
            </a:r>
            <a:r>
              <a:rPr lang="en-GB" sz="1200" b="1" i="0" dirty="0" smtClean="0">
                <a:solidFill>
                  <a:schemeClr val="tx1"/>
                </a:solidFill>
              </a:rPr>
              <a:t>&amp; ‘Biotechnology</a:t>
            </a:r>
            <a:r>
              <a:rPr lang="en-GB" sz="1200" b="1" i="0" dirty="0">
                <a:solidFill>
                  <a:schemeClr val="tx1"/>
                </a:solidFill>
              </a:rPr>
              <a:t>'; </a:t>
            </a:r>
          </a:p>
          <a:p>
            <a:pPr marL="712788" indent="0">
              <a:buNone/>
            </a:pPr>
            <a:r>
              <a:rPr lang="en-GB" sz="1200" b="1" i="0" dirty="0">
                <a:solidFill>
                  <a:schemeClr val="tx1"/>
                </a:solidFill>
              </a:rPr>
              <a:t>14. 'Secure, clean and efficient energy'; </a:t>
            </a:r>
          </a:p>
          <a:p>
            <a:pPr marL="712788" indent="0">
              <a:buNone/>
            </a:pPr>
            <a:r>
              <a:rPr lang="en-GB" sz="1200" b="1" i="0" dirty="0">
                <a:solidFill>
                  <a:schemeClr val="tx1"/>
                </a:solidFill>
              </a:rPr>
              <a:t>15. 'Smart, green and integrated transport'; </a:t>
            </a:r>
          </a:p>
          <a:p>
            <a:pPr marL="712788" indent="0">
              <a:buNone/>
            </a:pPr>
            <a:r>
              <a:rPr lang="en-GB" sz="1200" b="1" i="0" dirty="0">
                <a:solidFill>
                  <a:schemeClr val="tx1"/>
                </a:solidFill>
              </a:rPr>
              <a:t>16. 'Climate action, resource efficiency and raw materials'; </a:t>
            </a:r>
          </a:p>
          <a:p>
            <a:pPr marL="712788" indent="0">
              <a:buNone/>
            </a:pPr>
            <a:r>
              <a:rPr lang="en-GB" sz="1200" b="1" i="0" dirty="0">
                <a:solidFill>
                  <a:schemeClr val="tx1"/>
                </a:solidFill>
              </a:rPr>
              <a:t>17. 'Inclusive, innovative and reflective societies'; </a:t>
            </a:r>
          </a:p>
          <a:p>
            <a:pPr marL="712788" indent="0">
              <a:buNone/>
            </a:pPr>
            <a:r>
              <a:rPr lang="en-US" sz="1200" b="1" i="0" dirty="0">
                <a:solidFill>
                  <a:schemeClr val="tx1"/>
                </a:solidFill>
              </a:rPr>
              <a:t>18. 'Security' </a:t>
            </a:r>
          </a:p>
          <a:p>
            <a:pPr marL="712788" indent="0">
              <a:buNone/>
            </a:pPr>
            <a:r>
              <a:rPr lang="en-US" sz="1200" b="1" i="0" dirty="0">
                <a:solidFill>
                  <a:schemeClr val="tx1"/>
                </a:solidFill>
              </a:rPr>
              <a:t>19. </a:t>
            </a:r>
            <a:r>
              <a:rPr lang="en-US" sz="1200" b="1" i="0" dirty="0" err="1">
                <a:solidFill>
                  <a:schemeClr val="tx1"/>
                </a:solidFill>
              </a:rPr>
              <a:t>Euratom</a:t>
            </a:r>
            <a:r>
              <a:rPr lang="en-US" sz="1200" b="1" i="0" dirty="0">
                <a:solidFill>
                  <a:schemeClr val="tx1"/>
                </a:solidFill>
              </a:rPr>
              <a:t> </a:t>
            </a:r>
          </a:p>
          <a:p>
            <a:pPr marL="712788" indent="0">
              <a:buNone/>
            </a:pPr>
            <a:r>
              <a:rPr lang="en-US" sz="1200" b="1" i="0" dirty="0">
                <a:solidFill>
                  <a:schemeClr val="tx1"/>
                </a:solidFill>
              </a:rPr>
              <a:t>20. Joint Research </a:t>
            </a:r>
            <a:r>
              <a:rPr lang="en-US" sz="1200" b="1" i="0" dirty="0" smtClean="0">
                <a:solidFill>
                  <a:schemeClr val="tx1"/>
                </a:solidFill>
              </a:rPr>
              <a:t>Centre</a:t>
            </a:r>
          </a:p>
          <a:p>
            <a:pPr marL="712788" indent="0">
              <a:buNone/>
            </a:pPr>
            <a:r>
              <a:rPr lang="en-GB" sz="1200" b="1" i="0" dirty="0" smtClean="0">
                <a:solidFill>
                  <a:schemeClr val="tx1"/>
                </a:solidFill>
              </a:rPr>
              <a:t>21</a:t>
            </a:r>
            <a:r>
              <a:rPr lang="en-GB" sz="1200" b="1" i="0" dirty="0">
                <a:solidFill>
                  <a:schemeClr val="tx1"/>
                </a:solidFill>
              </a:rPr>
              <a:t>. Spreading excellence and widening participation </a:t>
            </a:r>
          </a:p>
          <a:p>
            <a:pPr marL="712788" indent="0">
              <a:buNone/>
            </a:pPr>
            <a:r>
              <a:rPr lang="en-GB" sz="1200" b="1" i="0" dirty="0">
                <a:solidFill>
                  <a:schemeClr val="tx1"/>
                </a:solidFill>
              </a:rPr>
              <a:t>22. Science with and for Society </a:t>
            </a:r>
          </a:p>
        </p:txBody>
      </p:sp>
    </p:spTree>
    <p:extLst>
      <p:ext uri="{BB962C8B-B14F-4D97-AF65-F5344CB8AC3E}">
        <p14:creationId xmlns:p14="http://schemas.microsoft.com/office/powerpoint/2010/main" val="13319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936625"/>
          </a:xfrm>
        </p:spPr>
        <p:txBody>
          <a:bodyPr/>
          <a:lstStyle/>
          <a:p>
            <a:pPr algn="ctr"/>
            <a:r>
              <a:rPr lang="en-GB" altLang="en-US" kern="1200" dirty="0">
                <a:solidFill>
                  <a:srgbClr val="C00000"/>
                </a:solidFill>
              </a:rPr>
              <a:t>For 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384476"/>
          </a:xfrm>
        </p:spPr>
        <p:txBody>
          <a:bodyPr/>
          <a:lstStyle/>
          <a:p>
            <a:pPr marL="180975" indent="-180975">
              <a:buClr>
                <a:srgbClr val="00B0F0"/>
              </a:buClr>
              <a:defRPr/>
            </a:pPr>
            <a:r>
              <a:rPr lang="en-GB" sz="1800" b="1" dirty="0">
                <a:solidFill>
                  <a:schemeClr val="tx1"/>
                </a:solidFill>
              </a:rPr>
              <a:t>Learn more about Horizon 2020</a:t>
            </a:r>
          </a:p>
          <a:p>
            <a:pPr indent="0">
              <a:buNone/>
              <a:defRPr/>
            </a:pPr>
            <a:r>
              <a:rPr lang="en-GB" sz="1800" dirty="0">
                <a:solidFill>
                  <a:schemeClr val="tx1"/>
                </a:solidFill>
              </a:rPr>
              <a:t>  http://ec.europa.eu/horizon2020</a:t>
            </a:r>
          </a:p>
          <a:p>
            <a:pPr marL="180975" indent="-180975">
              <a:buClr>
                <a:srgbClr val="00B0F0"/>
              </a:buClr>
              <a:defRPr/>
            </a:pPr>
            <a:r>
              <a:rPr lang="en-GB" sz="1800" b="1" dirty="0" smtClean="0">
                <a:solidFill>
                  <a:schemeClr val="tx1"/>
                </a:solidFill>
              </a:rPr>
              <a:t>Participant Portal </a:t>
            </a:r>
            <a:r>
              <a:rPr lang="en-GB" sz="1600" dirty="0" smtClean="0"/>
              <a:t>  </a:t>
            </a:r>
            <a:r>
              <a:rPr lang="en-GB" sz="1800" dirty="0">
                <a:solidFill>
                  <a:schemeClr val="tx1"/>
                </a:solidFill>
                <a:hlinkClick r:id="rId3"/>
              </a:rPr>
              <a:t>http://ec.europa.eu/research/participants/portal/desktop/en/home.html</a:t>
            </a:r>
            <a:endParaRPr lang="en-GB" sz="18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00B0F0"/>
              </a:buClr>
              <a:defRPr/>
            </a:pPr>
            <a:r>
              <a:rPr lang="en-GB" sz="1800" b="1" dirty="0" smtClean="0">
                <a:solidFill>
                  <a:schemeClr val="tx1"/>
                </a:solidFill>
              </a:rPr>
              <a:t>National Contact Point</a:t>
            </a:r>
          </a:p>
          <a:p>
            <a:pPr marL="177800" indent="0">
              <a:buNone/>
              <a:defRPr/>
            </a:pPr>
            <a:r>
              <a:rPr lang="en-GB" sz="1800" dirty="0">
                <a:solidFill>
                  <a:schemeClr val="tx1"/>
                </a:solidFill>
                <a:hlinkClick r:id="rId4"/>
              </a:rPr>
              <a:t>http://ec.europa.eu/research/participants/portal/desktop/en/support/national_contact_points.html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pPr marL="180975" indent="-180975">
              <a:buClr>
                <a:srgbClr val="00B0F0"/>
              </a:buClr>
              <a:defRPr/>
            </a:pPr>
            <a:r>
              <a:rPr lang="en-GB" sz="1800" b="1" dirty="0" smtClean="0">
                <a:solidFill>
                  <a:schemeClr val="tx1"/>
                </a:solidFill>
              </a:rPr>
              <a:t>Helpdesk</a:t>
            </a:r>
            <a:endParaRPr lang="en-GB" sz="1800" b="1" dirty="0">
              <a:solidFill>
                <a:schemeClr val="tx1"/>
              </a:solidFill>
            </a:endParaRPr>
          </a:p>
          <a:p>
            <a:pPr indent="0">
              <a:buNone/>
              <a:defRPr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 http</a:t>
            </a:r>
            <a:r>
              <a:rPr lang="en-GB" sz="1800" dirty="0">
                <a:solidFill>
                  <a:schemeClr val="tx1"/>
                </a:solidFill>
              </a:rPr>
              <a:t>://ec.europa.eu/research/enquiries</a:t>
            </a:r>
          </a:p>
          <a:p>
            <a:pPr marL="180975" indent="-180975">
              <a:buClr>
                <a:srgbClr val="00B0F0"/>
              </a:buClr>
              <a:defRPr/>
            </a:pPr>
            <a:r>
              <a:rPr lang="en-GB" sz="1800" b="1" dirty="0">
                <a:solidFill>
                  <a:schemeClr val="tx1"/>
                </a:solidFill>
              </a:rPr>
              <a:t>Expert evaluators </a:t>
            </a:r>
            <a:r>
              <a:rPr lang="en-GB" sz="1800" b="1" dirty="0" smtClean="0">
                <a:solidFill>
                  <a:schemeClr val="tx1"/>
                </a:solidFill>
              </a:rPr>
              <a:t>needed!</a:t>
            </a:r>
            <a:br>
              <a:rPr lang="en-GB" sz="1800" b="1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http</a:t>
            </a:r>
            <a:r>
              <a:rPr lang="en-GB" sz="1800" dirty="0">
                <a:solidFill>
                  <a:schemeClr val="tx1"/>
                </a:solidFill>
              </a:rPr>
              <a:t>://</a:t>
            </a:r>
            <a:r>
              <a:rPr lang="en-GB" sz="1800" dirty="0" smtClean="0">
                <a:solidFill>
                  <a:schemeClr val="tx1"/>
                </a:solidFill>
              </a:rPr>
              <a:t>ec.europa.eu/research/participants/portal/desktop/en/experts/index.html</a:t>
            </a:r>
            <a:endParaRPr lang="en-GB" sz="1800" b="1" kern="1200" dirty="0" smtClean="0">
              <a:solidFill>
                <a:schemeClr val="tx1"/>
              </a:solidFill>
            </a:endParaRPr>
          </a:p>
          <a:p>
            <a:pPr indent="0">
              <a:buNone/>
              <a:defRPr/>
            </a:pPr>
            <a:endParaRPr lang="en-GB" dirty="0"/>
          </a:p>
          <a:p>
            <a:pPr indent="0">
              <a:buNone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59E6E-B967-488E-B209-8B7FA0D7AF9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384476"/>
          </a:xfrm>
        </p:spPr>
        <p:txBody>
          <a:bodyPr/>
          <a:lstStyle/>
          <a:p>
            <a:pPr indent="0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n-GB" sz="2000" b="1" kern="1200" dirty="0" smtClean="0">
              <a:solidFill>
                <a:schemeClr val="tx1"/>
              </a:solidFill>
            </a:endParaRPr>
          </a:p>
          <a:p>
            <a:pPr indent="0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n-GB" sz="2000" b="1" kern="1200" dirty="0">
              <a:solidFill>
                <a:schemeClr val="tx1"/>
              </a:solidFill>
            </a:endParaRPr>
          </a:p>
          <a:p>
            <a:pPr indent="0" algn="ctr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GB" sz="4000" b="1" kern="1200" dirty="0" smtClean="0">
                <a:solidFill>
                  <a:schemeClr val="tx1"/>
                </a:solidFill>
              </a:rPr>
              <a:t>Thank </a:t>
            </a:r>
            <a:r>
              <a:rPr lang="en-GB" sz="4000" b="1" kern="1200" dirty="0">
                <a:solidFill>
                  <a:schemeClr val="tx1"/>
                </a:solidFill>
              </a:rPr>
              <a:t>you for your attention!</a:t>
            </a:r>
          </a:p>
          <a:p>
            <a:pPr>
              <a:defRPr/>
            </a:pPr>
            <a:endParaRPr lang="en-GB" dirty="0"/>
          </a:p>
          <a:p>
            <a:pPr indent="0">
              <a:buNone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59E6E-B967-488E-B209-8B7FA0D7AF9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7"/>
            <a:ext cx="8230369" cy="936625"/>
          </a:xfrm>
        </p:spPr>
        <p:txBody>
          <a:bodyPr/>
          <a:lstStyle/>
          <a:p>
            <a:pPr algn="ctr"/>
            <a:r>
              <a:rPr lang="en-GB" altLang="en-US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Horizon 2020</a:t>
            </a:r>
            <a:r>
              <a:rPr lang="en-GB" altLang="en-US" sz="3200" b="0" dirty="0">
                <a:latin typeface="+mn-lt"/>
                <a:ea typeface="+mn-ea"/>
                <a:cs typeface="+mn-cs"/>
              </a:rPr>
              <a:t/>
            </a:r>
            <a:br>
              <a:rPr lang="en-GB" altLang="en-US" sz="3200" b="0" dirty="0">
                <a:latin typeface="+mn-lt"/>
                <a:ea typeface="+mn-ea"/>
                <a:cs typeface="+mn-cs"/>
              </a:rPr>
            </a:br>
            <a:r>
              <a:rPr lang="en-GB" altLang="en-US" sz="2200" i="1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The European Union programme for research and innovation for </a:t>
            </a:r>
            <a:r>
              <a:rPr lang="en-GB" altLang="en-US" sz="2200" i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2014-2020</a:t>
            </a:r>
            <a:endParaRPr lang="en-GB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4032448"/>
          </a:xfrm>
        </p:spPr>
        <p:txBody>
          <a:bodyPr/>
          <a:lstStyle/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defRPr/>
            </a:pPr>
            <a:r>
              <a:rPr lang="fr-BE" sz="2100" i="0" dirty="0" smtClean="0">
                <a:solidFill>
                  <a:schemeClr val="tx1"/>
                </a:solidFill>
              </a:rPr>
              <a:t>Key </a:t>
            </a:r>
            <a:r>
              <a:rPr lang="en-GB" sz="2100" i="0" dirty="0">
                <a:solidFill>
                  <a:schemeClr val="tx1"/>
                </a:solidFill>
              </a:rPr>
              <a:t>instrument </a:t>
            </a:r>
            <a:r>
              <a:rPr lang="en-GB" sz="2100" b="1" i="0" dirty="0">
                <a:solidFill>
                  <a:srgbClr val="00B0F0"/>
                </a:solidFill>
              </a:rPr>
              <a:t>to stimulate and leverage </a:t>
            </a:r>
            <a:r>
              <a:rPr lang="en-GB" sz="2100" b="1" i="0" dirty="0" smtClean="0">
                <a:solidFill>
                  <a:srgbClr val="00B0F0"/>
                </a:solidFill>
              </a:rPr>
              <a:t>R&amp;I  </a:t>
            </a:r>
            <a:r>
              <a:rPr lang="en-GB" sz="2100" b="1" i="0" dirty="0">
                <a:solidFill>
                  <a:srgbClr val="00B0F0"/>
                </a:solidFill>
              </a:rPr>
              <a:t>investment for securing Europe's future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defRPr/>
            </a:pPr>
            <a:r>
              <a:rPr lang="en-GB" sz="2100" b="1" i="0" dirty="0">
                <a:solidFill>
                  <a:srgbClr val="00B0F0"/>
                </a:solidFill>
              </a:rPr>
              <a:t>Integration of research and innovation </a:t>
            </a:r>
            <a:r>
              <a:rPr lang="en-GB" sz="2100" i="0" dirty="0">
                <a:solidFill>
                  <a:schemeClr val="tx1"/>
                </a:solidFill>
              </a:rPr>
              <a:t>aimed at delivering more </a:t>
            </a:r>
            <a:r>
              <a:rPr lang="en-GB" sz="2100" i="0" dirty="0" smtClean="0">
                <a:solidFill>
                  <a:schemeClr val="tx1"/>
                </a:solidFill>
              </a:rPr>
              <a:t>breakthroughs and discoveries 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defRPr/>
            </a:pPr>
            <a:r>
              <a:rPr lang="en-GB" sz="2100" b="1" i="0" dirty="0" smtClean="0">
                <a:solidFill>
                  <a:srgbClr val="00B0F0"/>
                </a:solidFill>
              </a:rPr>
              <a:t>Focus </a:t>
            </a:r>
            <a:r>
              <a:rPr lang="en-GB" sz="2100" b="1" i="0" dirty="0">
                <a:solidFill>
                  <a:srgbClr val="00B0F0"/>
                </a:solidFill>
              </a:rPr>
              <a:t>on societal challenges</a:t>
            </a:r>
            <a:r>
              <a:rPr lang="en-GB" sz="2100" i="0" dirty="0">
                <a:solidFill>
                  <a:srgbClr val="00B0F0"/>
                </a:solidFill>
              </a:rPr>
              <a:t> </a:t>
            </a:r>
            <a:r>
              <a:rPr lang="en-GB" sz="2100" i="0" dirty="0">
                <a:solidFill>
                  <a:schemeClr val="tx1"/>
                </a:solidFill>
              </a:rPr>
              <a:t>facing </a:t>
            </a:r>
            <a:br>
              <a:rPr lang="en-GB" sz="2100" i="0" dirty="0">
                <a:solidFill>
                  <a:schemeClr val="tx1"/>
                </a:solidFill>
              </a:rPr>
            </a:br>
            <a:r>
              <a:rPr lang="en-GB" sz="2100" i="0" dirty="0">
                <a:solidFill>
                  <a:schemeClr val="tx1"/>
                </a:solidFill>
              </a:rPr>
              <a:t>EU </a:t>
            </a:r>
            <a:r>
              <a:rPr lang="en-GB" sz="2100" i="0" dirty="0" smtClean="0">
                <a:solidFill>
                  <a:schemeClr val="tx1"/>
                </a:solidFill>
              </a:rPr>
              <a:t>society</a:t>
            </a:r>
            <a:endParaRPr lang="en-GB" sz="2100" i="0" dirty="0">
              <a:solidFill>
                <a:schemeClr val="tx1"/>
              </a:solidFill>
            </a:endParaRP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defRPr/>
            </a:pPr>
            <a:r>
              <a:rPr lang="en-GB" sz="2100" b="1" i="0" dirty="0" smtClean="0">
                <a:solidFill>
                  <a:srgbClr val="00B0F0"/>
                </a:solidFill>
              </a:rPr>
              <a:t>Simplified access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defRPr/>
            </a:pPr>
            <a:r>
              <a:rPr lang="en-GB" sz="2100" b="1" i="0" dirty="0" smtClean="0">
                <a:solidFill>
                  <a:srgbClr val="00B0F0"/>
                </a:solidFill>
              </a:rPr>
              <a:t>New instruments </a:t>
            </a:r>
            <a:r>
              <a:rPr lang="en-GB" sz="2100" i="0" dirty="0" smtClean="0">
                <a:solidFill>
                  <a:schemeClr val="tx1"/>
                </a:solidFill>
              </a:rPr>
              <a:t>that address broader </a:t>
            </a:r>
            <a:br>
              <a:rPr lang="en-GB" sz="2100" i="0" dirty="0" smtClean="0">
                <a:solidFill>
                  <a:schemeClr val="tx1"/>
                </a:solidFill>
              </a:rPr>
            </a:br>
            <a:r>
              <a:rPr lang="en-GB" sz="2100" i="0" dirty="0" smtClean="0">
                <a:solidFill>
                  <a:schemeClr val="tx1"/>
                </a:solidFill>
              </a:rPr>
              <a:t>range of stakeholders</a:t>
            </a:r>
          </a:p>
          <a:p>
            <a:pPr indent="0">
              <a:buNone/>
              <a:defRPr/>
            </a:pPr>
            <a:endParaRPr lang="en-GB" sz="2400" b="0" i="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0" t="8069" r="6070" b="8977"/>
          <a:stretch>
            <a:fillRect/>
          </a:stretch>
        </p:blipFill>
        <p:spPr bwMode="auto">
          <a:xfrm>
            <a:off x="6426200" y="4293097"/>
            <a:ext cx="2538288" cy="241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7"/>
            <a:ext cx="8229600" cy="648072"/>
          </a:xfrm>
        </p:spPr>
        <p:txBody>
          <a:bodyPr/>
          <a:lstStyle/>
          <a:p>
            <a:pPr algn="ctr"/>
            <a:r>
              <a:rPr lang="fr-BE" dirty="0" smtClean="0">
                <a:solidFill>
                  <a:srgbClr val="C00000"/>
                </a:solidFill>
              </a:rPr>
              <a:t>€ 77 billion for 2014-2020</a:t>
            </a:r>
            <a:r>
              <a:rPr lang="fr-BE" sz="3200" dirty="0" smtClean="0">
                <a:solidFill>
                  <a:srgbClr val="C00000"/>
                </a:solidFill>
              </a:rPr>
              <a:t/>
            </a:r>
            <a:br>
              <a:rPr lang="fr-BE" sz="3200" dirty="0" smtClean="0">
                <a:solidFill>
                  <a:srgbClr val="C00000"/>
                </a:solidFill>
              </a:rPr>
            </a:br>
            <a:endParaRPr lang="en-GB" sz="2000" dirty="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285684"/>
              </p:ext>
            </p:extLst>
          </p:nvPr>
        </p:nvGraphicFramePr>
        <p:xfrm>
          <a:off x="251520" y="1988840"/>
          <a:ext cx="8589640" cy="424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5903894"/>
            <a:ext cx="3600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tx1"/>
                </a:solidFill>
              </a:rPr>
              <a:t>* Contribution </a:t>
            </a:r>
            <a:r>
              <a:rPr lang="fr-BE" sz="1400" dirty="0">
                <a:solidFill>
                  <a:schemeClr val="tx1"/>
                </a:solidFill>
              </a:rPr>
              <a:t>to </a:t>
            </a:r>
            <a:r>
              <a:rPr lang="en-GB" sz="1400" dirty="0" smtClean="0">
                <a:solidFill>
                  <a:schemeClr val="tx1"/>
                </a:solidFill>
              </a:rPr>
              <a:t>European Fund for Strategic Investments (EFSI</a:t>
            </a:r>
            <a:r>
              <a:rPr lang="fr-BE" sz="1400" dirty="0" smtClean="0">
                <a:solidFill>
                  <a:schemeClr val="tx1"/>
                </a:solidFill>
              </a:rPr>
              <a:t>)</a:t>
            </a:r>
            <a:endParaRPr lang="en-GB" sz="14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5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3662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Horizon 2020 implementation</a:t>
            </a:r>
            <a:r>
              <a:rPr lang="en-GB" sz="3200" dirty="0" smtClean="0">
                <a:solidFill>
                  <a:srgbClr val="C00000"/>
                </a:solidFill>
              </a:rPr>
              <a:t/>
            </a:r>
            <a:br>
              <a:rPr lang="en-GB" sz="3200" dirty="0" smtClean="0">
                <a:solidFill>
                  <a:srgbClr val="C00000"/>
                </a:solidFill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568952" cy="3384476"/>
          </a:xfrm>
        </p:spPr>
        <p:txBody>
          <a:bodyPr/>
          <a:lstStyle/>
          <a:p>
            <a:pPr marL="342000" indent="-342000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fr-BE" sz="2200" b="1" i="0" dirty="0" smtClean="0">
                <a:solidFill>
                  <a:srgbClr val="00B0F0"/>
                </a:solidFill>
              </a:rPr>
              <a:t>Two-year work progamme </a:t>
            </a:r>
            <a:r>
              <a:rPr lang="fr-BE" sz="2200" i="0" dirty="0" smtClean="0">
                <a:solidFill>
                  <a:schemeClr val="tx1"/>
                </a:solidFill>
              </a:rPr>
              <a:t>– more planning security for applicants</a:t>
            </a:r>
            <a:endParaRPr lang="en-GB" sz="2200" i="0" dirty="0" smtClean="0">
              <a:solidFill>
                <a:schemeClr val="tx1"/>
              </a:solidFill>
            </a:endParaRPr>
          </a:p>
          <a:p>
            <a:pPr marL="342000" indent="-342000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GB" sz="2200" b="1" i="0" dirty="0">
                <a:solidFill>
                  <a:srgbClr val="00B0F0"/>
                </a:solidFill>
              </a:rPr>
              <a:t>Around €15 billion </a:t>
            </a:r>
            <a:r>
              <a:rPr lang="en-GB" sz="2200" i="0" dirty="0">
                <a:solidFill>
                  <a:schemeClr val="tx1"/>
                </a:solidFill>
              </a:rPr>
              <a:t>investment in calls </a:t>
            </a:r>
          </a:p>
          <a:p>
            <a:pPr marL="342000" indent="-342000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GB" sz="2200" b="1" i="0" dirty="0" smtClean="0">
                <a:solidFill>
                  <a:srgbClr val="00B0F0"/>
                </a:solidFill>
              </a:rPr>
              <a:t>Challenge-based</a:t>
            </a:r>
            <a:r>
              <a:rPr lang="en-GB" sz="2200" i="0" dirty="0" smtClean="0">
                <a:solidFill>
                  <a:schemeClr val="tx1"/>
                </a:solidFill>
              </a:rPr>
              <a:t> </a:t>
            </a:r>
            <a:r>
              <a:rPr lang="en-GB" sz="2200" i="0" dirty="0">
                <a:solidFill>
                  <a:schemeClr val="tx1"/>
                </a:solidFill>
              </a:rPr>
              <a:t>approach giving applicants </a:t>
            </a:r>
            <a:r>
              <a:rPr lang="en-GB" sz="2200" i="0" dirty="0" smtClean="0">
                <a:solidFill>
                  <a:schemeClr val="tx1"/>
                </a:solidFill>
              </a:rPr>
              <a:t>much </a:t>
            </a:r>
            <a:r>
              <a:rPr lang="en-GB" sz="2200" i="0" dirty="0">
                <a:solidFill>
                  <a:schemeClr val="tx1"/>
                </a:solidFill>
              </a:rPr>
              <a:t>freedom to come up with innovative solutions</a:t>
            </a:r>
          </a:p>
          <a:p>
            <a:pPr marL="342000" indent="-342000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GB" sz="2200" b="1" i="0" dirty="0" smtClean="0">
                <a:solidFill>
                  <a:srgbClr val="00B0F0"/>
                </a:solidFill>
              </a:rPr>
              <a:t>User-friendly IT systems and Participant Portal </a:t>
            </a:r>
            <a:r>
              <a:rPr lang="en-GB" sz="2200" i="0" dirty="0" smtClean="0">
                <a:solidFill>
                  <a:schemeClr val="tx1"/>
                </a:solidFill>
              </a:rPr>
              <a:t>(single entry point)</a:t>
            </a:r>
          </a:p>
          <a:p>
            <a:pPr marL="342000" indent="-342000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GB" sz="2200" b="1" i="0" dirty="0" smtClean="0">
                <a:solidFill>
                  <a:srgbClr val="00B0F0"/>
                </a:solidFill>
              </a:rPr>
              <a:t>Simplified business processes </a:t>
            </a:r>
            <a:r>
              <a:rPr lang="en-GB" sz="2200" i="0" dirty="0" smtClean="0">
                <a:solidFill>
                  <a:schemeClr val="tx1"/>
                </a:solidFill>
              </a:rPr>
              <a:t>(time-to-grant)</a:t>
            </a:r>
            <a:endParaRPr lang="en-GB" sz="2200" b="1" i="0" dirty="0">
              <a:solidFill>
                <a:srgbClr val="00B0F0"/>
              </a:solidFill>
            </a:endParaRPr>
          </a:p>
          <a:p>
            <a:pPr marL="342000" indent="-342000">
              <a:buClr>
                <a:srgbClr val="00B0F0"/>
              </a:buClr>
              <a:buNone/>
            </a:pPr>
            <a:endParaRPr lang="en-GB" i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93662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Horizon 2020 implementation</a:t>
            </a:r>
            <a:r>
              <a:rPr lang="en-GB" sz="3200" dirty="0" smtClean="0">
                <a:solidFill>
                  <a:srgbClr val="C00000"/>
                </a:solidFill>
              </a:rPr>
              <a:t/>
            </a:r>
            <a:br>
              <a:rPr lang="en-GB" sz="3200" dirty="0" smtClean="0">
                <a:solidFill>
                  <a:srgbClr val="C00000"/>
                </a:solidFill>
              </a:rPr>
            </a:br>
            <a:r>
              <a:rPr lang="en-GB" sz="2400" dirty="0" smtClean="0">
                <a:solidFill>
                  <a:srgbClr val="C00000"/>
                </a:solidFill>
              </a:rPr>
              <a:t>Statistics – Snapshot (by end 2015)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147248" cy="3600500"/>
          </a:xfrm>
        </p:spPr>
        <p:txBody>
          <a:bodyPr/>
          <a:lstStyle/>
          <a:p>
            <a:pPr marL="342000" lvl="1" indent="-34200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defRPr/>
            </a:pPr>
            <a:r>
              <a:rPr lang="en-GB" dirty="0" smtClean="0">
                <a:solidFill>
                  <a:srgbClr val="00B0F0"/>
                </a:solidFill>
              </a:rPr>
              <a:t>Nearly 78,000 (full) eligible proposals </a:t>
            </a:r>
            <a:r>
              <a:rPr lang="en-GB" b="0" dirty="0">
                <a:solidFill>
                  <a:schemeClr val="tx1"/>
                </a:solidFill>
              </a:rPr>
              <a:t>requesting a total of € 134.5 billion of EU </a:t>
            </a:r>
            <a:r>
              <a:rPr lang="en-GB" b="0" dirty="0" smtClean="0">
                <a:solidFill>
                  <a:schemeClr val="tx1"/>
                </a:solidFill>
              </a:rPr>
              <a:t>contribution </a:t>
            </a:r>
          </a:p>
          <a:p>
            <a:pPr marL="342000" lvl="1" indent="-34200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defRPr/>
            </a:pPr>
            <a:r>
              <a:rPr lang="en-GB" b="0" dirty="0" smtClean="0">
                <a:solidFill>
                  <a:schemeClr val="tx1"/>
                </a:solidFill>
              </a:rPr>
              <a:t>of </a:t>
            </a:r>
            <a:r>
              <a:rPr lang="en-GB" b="0" dirty="0">
                <a:solidFill>
                  <a:schemeClr val="tx1"/>
                </a:solidFill>
              </a:rPr>
              <a:t>which </a:t>
            </a:r>
            <a:r>
              <a:rPr lang="en-GB" dirty="0">
                <a:solidFill>
                  <a:srgbClr val="00B0F0"/>
                </a:solidFill>
              </a:rPr>
              <a:t>over</a:t>
            </a:r>
            <a:r>
              <a:rPr lang="en-GB" b="0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rgbClr val="00B0F0"/>
                </a:solidFill>
              </a:rPr>
              <a:t>7,100 </a:t>
            </a:r>
            <a:r>
              <a:rPr lang="en-GB" dirty="0">
                <a:solidFill>
                  <a:srgbClr val="00B0F0"/>
                </a:solidFill>
              </a:rPr>
              <a:t>retained </a:t>
            </a:r>
            <a:r>
              <a:rPr lang="en-GB" b="0" dirty="0">
                <a:solidFill>
                  <a:schemeClr val="tx1"/>
                </a:solidFill>
              </a:rPr>
              <a:t>for </a:t>
            </a:r>
            <a:r>
              <a:rPr lang="en-GB" b="0" dirty="0" smtClean="0">
                <a:solidFill>
                  <a:schemeClr val="tx1"/>
                </a:solidFill>
              </a:rPr>
              <a:t>funding requesting €14 billion of EU contribution</a:t>
            </a:r>
          </a:p>
          <a:p>
            <a:pPr marL="342000" lvl="1" indent="-34200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defRPr/>
            </a:pPr>
            <a:r>
              <a:rPr lang="fr-BE" dirty="0" smtClean="0">
                <a:solidFill>
                  <a:srgbClr val="00B0F0"/>
                </a:solidFill>
              </a:rPr>
              <a:t>Over 11,000 </a:t>
            </a:r>
            <a:r>
              <a:rPr lang="fr-BE" dirty="0">
                <a:solidFill>
                  <a:srgbClr val="00B0F0"/>
                </a:solidFill>
              </a:rPr>
              <a:t>evaluators </a:t>
            </a:r>
            <a:r>
              <a:rPr lang="fr-BE" b="0" dirty="0" smtClean="0">
                <a:solidFill>
                  <a:schemeClr val="tx1"/>
                </a:solidFill>
              </a:rPr>
              <a:t>contracted</a:t>
            </a:r>
            <a:endParaRPr lang="en-GB" b="0" dirty="0" smtClean="0">
              <a:solidFill>
                <a:schemeClr val="tx1"/>
              </a:solidFill>
            </a:endParaRPr>
          </a:p>
          <a:p>
            <a:pPr marL="342000" lvl="1" indent="-34200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defRPr/>
            </a:pPr>
            <a:r>
              <a:rPr lang="en-GB" b="1" dirty="0" smtClean="0">
                <a:solidFill>
                  <a:srgbClr val="00B0F0"/>
                </a:solidFill>
              </a:rPr>
              <a:t>More tha</a:t>
            </a:r>
            <a:r>
              <a:rPr lang="en-GB" dirty="0" smtClean="0">
                <a:solidFill>
                  <a:srgbClr val="00B0F0"/>
                </a:solidFill>
              </a:rPr>
              <a:t>n </a:t>
            </a:r>
            <a:r>
              <a:rPr lang="en-GB" dirty="0">
                <a:solidFill>
                  <a:srgbClr val="00B0F0"/>
                </a:solidFill>
              </a:rPr>
              <a:t>6</a:t>
            </a:r>
            <a:r>
              <a:rPr lang="en-GB" b="1" dirty="0" smtClean="0">
                <a:solidFill>
                  <a:srgbClr val="00B0F0"/>
                </a:solidFill>
              </a:rPr>
              <a:t>,300 </a:t>
            </a:r>
            <a:r>
              <a:rPr lang="en-GB" b="1" dirty="0">
                <a:solidFill>
                  <a:srgbClr val="00B0F0"/>
                </a:solidFill>
              </a:rPr>
              <a:t>grant agreements </a:t>
            </a:r>
            <a:r>
              <a:rPr lang="en-GB" b="0" dirty="0">
                <a:solidFill>
                  <a:schemeClr val="tx1"/>
                </a:solidFill>
              </a:rPr>
              <a:t>signed </a:t>
            </a:r>
            <a:endParaRPr lang="en-GB" b="0" dirty="0" smtClean="0">
              <a:solidFill>
                <a:schemeClr val="tx1"/>
              </a:solidFill>
            </a:endParaRPr>
          </a:p>
          <a:p>
            <a:pPr marL="342000" lvl="1" indent="-34200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defRPr/>
            </a:pPr>
            <a:r>
              <a:rPr lang="en-GB" sz="2000" b="1" i="0" dirty="0" smtClean="0">
                <a:solidFill>
                  <a:srgbClr val="00B0F0"/>
                </a:solidFill>
              </a:rPr>
              <a:t>8 months time-to-grant </a:t>
            </a:r>
            <a:r>
              <a:rPr lang="en-GB" sz="2000" b="1" i="0" dirty="0">
                <a:solidFill>
                  <a:srgbClr val="00B0F0"/>
                </a:solidFill>
              </a:rPr>
              <a:t>met in 93% of cases</a:t>
            </a:r>
            <a:r>
              <a:rPr lang="en-GB" sz="2000" b="0" i="0" dirty="0">
                <a:solidFill>
                  <a:schemeClr val="tx1"/>
                </a:solidFill>
              </a:rPr>
              <a:t>,</a:t>
            </a:r>
            <a:r>
              <a:rPr lang="en-GB" sz="2000" i="0" dirty="0">
                <a:solidFill>
                  <a:schemeClr val="tx1"/>
                </a:solidFill>
              </a:rPr>
              <a:t> </a:t>
            </a:r>
            <a:r>
              <a:rPr lang="en-GB" sz="2000" b="0" i="0" dirty="0">
                <a:solidFill>
                  <a:schemeClr val="tx1"/>
                </a:solidFill>
              </a:rPr>
              <a:t>excluding ERC grants, which are not bound by this target </a:t>
            </a:r>
            <a:endParaRPr lang="en-GB" altLang="en-US" sz="2000" b="0" i="0" dirty="0">
              <a:solidFill>
                <a:schemeClr val="tx1"/>
              </a:solidFill>
            </a:endParaRPr>
          </a:p>
          <a:p>
            <a:pPr marL="342000" indent="-342000">
              <a:buNone/>
            </a:pPr>
            <a:endParaRPr lang="en-GB" i="0" dirty="0"/>
          </a:p>
          <a:p>
            <a:pPr marL="342000" indent="-3420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9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36625"/>
          </a:xfrm>
        </p:spPr>
        <p:txBody>
          <a:bodyPr/>
          <a:lstStyle/>
          <a:p>
            <a:pPr algn="ctr"/>
            <a:r>
              <a:rPr lang="fr-BE" dirty="0" smtClean="0">
                <a:solidFill>
                  <a:srgbClr val="C00000"/>
                </a:solidFill>
              </a:rPr>
              <a:t>Participants in Grant </a:t>
            </a:r>
            <a:r>
              <a:rPr lang="fr-BE" dirty="0">
                <a:solidFill>
                  <a:srgbClr val="C00000"/>
                </a:solidFill>
              </a:rPr>
              <a:t>A</a:t>
            </a:r>
            <a:r>
              <a:rPr lang="fr-BE" dirty="0" smtClean="0">
                <a:solidFill>
                  <a:srgbClr val="C00000"/>
                </a:solidFill>
              </a:rPr>
              <a:t>greements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28492"/>
          </a:xfrm>
        </p:spPr>
        <p:txBody>
          <a:bodyPr/>
          <a:lstStyle/>
          <a:p>
            <a:pPr marL="342900" defTabSz="449263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en-GB" b="1" i="0" dirty="0" smtClean="0">
                <a:solidFill>
                  <a:srgbClr val="00B0F0"/>
                </a:solidFill>
              </a:rPr>
              <a:t>Around 38% </a:t>
            </a:r>
            <a:r>
              <a:rPr lang="en-GB" i="0" dirty="0" smtClean="0">
                <a:solidFill>
                  <a:schemeClr val="tx1"/>
                </a:solidFill>
              </a:rPr>
              <a:t>of successful applicants are </a:t>
            </a:r>
            <a:r>
              <a:rPr lang="en-GB" b="1" i="0" dirty="0" smtClean="0">
                <a:solidFill>
                  <a:srgbClr val="00B0F0"/>
                </a:solidFill>
              </a:rPr>
              <a:t>newcomers </a:t>
            </a:r>
            <a:r>
              <a:rPr lang="en-GB" i="0" dirty="0" smtClean="0">
                <a:solidFill>
                  <a:schemeClr val="tx1"/>
                </a:solidFill>
              </a:rPr>
              <a:t>(i.e. not participated in FP7)</a:t>
            </a:r>
          </a:p>
          <a:p>
            <a:pPr marL="342900" defTabSz="449263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en-GB" b="1" i="0" dirty="0" smtClean="0">
                <a:solidFill>
                  <a:srgbClr val="00B0F0"/>
                </a:solidFill>
              </a:rPr>
              <a:t>Universities </a:t>
            </a:r>
            <a:r>
              <a:rPr lang="en-GB" i="0" dirty="0" smtClean="0">
                <a:solidFill>
                  <a:schemeClr val="tx1"/>
                </a:solidFill>
              </a:rPr>
              <a:t>remain in first place </a:t>
            </a:r>
          </a:p>
          <a:p>
            <a:pPr marL="342900" defTabSz="449263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en-GB" sz="2200" b="1" i="0" dirty="0" smtClean="0">
                <a:solidFill>
                  <a:srgbClr val="00B0F0"/>
                </a:solidFill>
              </a:rPr>
              <a:t>42 </a:t>
            </a:r>
            <a:r>
              <a:rPr lang="en-GB" sz="2200" b="1" i="0" dirty="0">
                <a:solidFill>
                  <a:srgbClr val="00B0F0"/>
                </a:solidFill>
              </a:rPr>
              <a:t>% industrial participation </a:t>
            </a:r>
            <a:r>
              <a:rPr lang="en-GB" sz="2200" b="0" i="0" dirty="0">
                <a:solidFill>
                  <a:schemeClr val="accent4"/>
                </a:solidFill>
              </a:rPr>
              <a:t>in pillar 2 (Industrial Leadership) and pillar 3 (Societal Challenges)</a:t>
            </a:r>
          </a:p>
          <a:p>
            <a:pPr marL="342900" defTabSz="449263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en-GB" b="1" i="0" dirty="0" smtClean="0">
                <a:solidFill>
                  <a:srgbClr val="00B0F0"/>
                </a:solidFill>
              </a:rPr>
              <a:t>20% budget target for SMEs achieved</a:t>
            </a:r>
            <a:r>
              <a:rPr lang="en-GB" i="0" dirty="0" smtClean="0">
                <a:solidFill>
                  <a:schemeClr val="tx1"/>
                </a:solidFill>
              </a:rPr>
              <a:t> </a:t>
            </a:r>
          </a:p>
          <a:p>
            <a:pPr indent="0">
              <a:buClr>
                <a:srgbClr val="00B0F0"/>
              </a:buClr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8" y="1124744"/>
            <a:ext cx="8857610" cy="936625"/>
          </a:xfrm>
        </p:spPr>
        <p:txBody>
          <a:bodyPr/>
          <a:lstStyle/>
          <a:p>
            <a:r>
              <a:rPr lang="fr-BE" dirty="0" err="1" smtClean="0">
                <a:solidFill>
                  <a:srgbClr val="C00000"/>
                </a:solidFill>
              </a:rPr>
              <a:t>Work</a:t>
            </a:r>
            <a:r>
              <a:rPr lang="fr-BE" dirty="0" smtClean="0">
                <a:solidFill>
                  <a:srgbClr val="C00000"/>
                </a:solidFill>
              </a:rPr>
              <a:t> Programme 2016-2017 (1)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360050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defRPr/>
            </a:pPr>
            <a:r>
              <a:rPr lang="en-GB" sz="2200" b="0" dirty="0">
                <a:solidFill>
                  <a:schemeClr val="accent4"/>
                </a:solidFill>
              </a:rPr>
              <a:t>Contribution to the </a:t>
            </a:r>
            <a:r>
              <a:rPr lang="en-GB" sz="2200" dirty="0">
                <a:solidFill>
                  <a:srgbClr val="00B0F0"/>
                </a:solidFill>
              </a:rPr>
              <a:t>Jobs, Growth and Investment agenda </a:t>
            </a:r>
            <a:r>
              <a:rPr lang="en-GB" sz="2200" b="0" dirty="0">
                <a:solidFill>
                  <a:schemeClr val="tx1"/>
                </a:solidFill>
              </a:rPr>
              <a:t>and support to other Commission priorities, notably</a:t>
            </a:r>
          </a:p>
          <a:p>
            <a:pPr marL="700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b="1" i="0" dirty="0" smtClean="0">
                <a:solidFill>
                  <a:srgbClr val="00B0F0"/>
                </a:solidFill>
              </a:rPr>
              <a:t>Energy </a:t>
            </a:r>
            <a:r>
              <a:rPr lang="en-GB" sz="2000" b="1" i="0" dirty="0">
                <a:solidFill>
                  <a:srgbClr val="00B0F0"/>
                </a:solidFill>
              </a:rPr>
              <a:t>Union: </a:t>
            </a:r>
            <a:r>
              <a:rPr lang="en-GB" sz="2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focus on energy efficiency, </a:t>
            </a:r>
            <a:r>
              <a:rPr lang="en-GB" sz="20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competitive low-carbon </a:t>
            </a:r>
            <a:r>
              <a:rPr lang="en-GB" sz="2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energy and smart and sustainable cities </a:t>
            </a:r>
          </a:p>
          <a:p>
            <a:pPr marL="700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b="1" i="0" dirty="0" smtClean="0">
                <a:solidFill>
                  <a:srgbClr val="00B0F0"/>
                </a:solidFill>
              </a:rPr>
              <a:t>Digital </a:t>
            </a:r>
            <a:r>
              <a:rPr lang="en-GB" sz="2000" b="1" i="0" dirty="0">
                <a:solidFill>
                  <a:srgbClr val="00B0F0"/>
                </a:solidFill>
              </a:rPr>
              <a:t>Single </a:t>
            </a:r>
            <a:r>
              <a:rPr lang="en-GB" sz="2000" b="1" i="0" dirty="0" smtClean="0">
                <a:solidFill>
                  <a:srgbClr val="00B0F0"/>
                </a:solidFill>
              </a:rPr>
              <a:t>Market: </a:t>
            </a:r>
            <a:r>
              <a:rPr lang="en-GB" sz="20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encouraging </a:t>
            </a:r>
            <a:r>
              <a:rPr lang="en-GB" sz="2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uptake of </a:t>
            </a:r>
            <a:r>
              <a:rPr lang="en-GB" sz="20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advanced ICT </a:t>
            </a:r>
            <a:r>
              <a:rPr lang="en-GB" sz="2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(big data, cloud computing) across </a:t>
            </a:r>
            <a:r>
              <a:rPr lang="en-GB" sz="20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thematic </a:t>
            </a:r>
            <a:r>
              <a:rPr lang="en-GB" sz="2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priorities and </a:t>
            </a:r>
            <a:r>
              <a:rPr lang="en-GB" sz="20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emphasis </a:t>
            </a:r>
            <a:r>
              <a:rPr lang="en-GB" sz="2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 Internet of Things, automated road transport, and digital </a:t>
            </a:r>
            <a:r>
              <a:rPr lang="en-GB" sz="20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security</a:t>
            </a:r>
          </a:p>
          <a:p>
            <a:pPr marL="700200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b="1" i="0" dirty="0" smtClean="0">
                <a:solidFill>
                  <a:srgbClr val="00B0F0"/>
                </a:solidFill>
              </a:rPr>
              <a:t>Strengthening </a:t>
            </a:r>
            <a:r>
              <a:rPr lang="en-GB" sz="2000" b="1" i="0" dirty="0">
                <a:solidFill>
                  <a:srgbClr val="00B0F0"/>
                </a:solidFill>
              </a:rPr>
              <a:t>the industrial base: </a:t>
            </a:r>
            <a:r>
              <a:rPr lang="en-GB" sz="2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GB" sz="2000" dirty="0">
                <a:solidFill>
                  <a:schemeClr val="tx1"/>
                </a:solidFill>
              </a:rPr>
              <a:t>ocus on 'Industry 2020 in the Circular Economy' and R&amp;I support for growth sectors, including social innovation (prize)</a:t>
            </a:r>
          </a:p>
          <a:p>
            <a:pPr marL="700200"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endParaRPr lang="en-GB" sz="22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936625"/>
          </a:xfrm>
        </p:spPr>
        <p:txBody>
          <a:bodyPr/>
          <a:lstStyle/>
          <a:p>
            <a:pPr algn="ctr"/>
            <a:r>
              <a:rPr lang="fr-BE" dirty="0" err="1" smtClean="0">
                <a:solidFill>
                  <a:srgbClr val="C00000"/>
                </a:solidFill>
              </a:rPr>
              <a:t>Work</a:t>
            </a:r>
            <a:r>
              <a:rPr lang="fr-BE" dirty="0" smtClean="0">
                <a:solidFill>
                  <a:srgbClr val="C00000"/>
                </a:solidFill>
              </a:rPr>
              <a:t> Programme 2016-2017 (2)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136904" cy="3600500"/>
          </a:xfrm>
        </p:spPr>
        <p:txBody>
          <a:bodyPr/>
          <a:lstStyle/>
          <a:p>
            <a:pPr marL="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r>
              <a:rPr lang="fr-BE" sz="2200" i="0" dirty="0" err="1" smtClean="0">
                <a:solidFill>
                  <a:schemeClr val="tx1"/>
                </a:solidFill>
              </a:rPr>
              <a:t>Published</a:t>
            </a:r>
            <a:r>
              <a:rPr lang="fr-BE" sz="2200" i="0" dirty="0" smtClean="0">
                <a:solidFill>
                  <a:schemeClr val="tx1"/>
                </a:solidFill>
              </a:rPr>
              <a:t> </a:t>
            </a:r>
            <a:r>
              <a:rPr lang="fr-BE" sz="2200" b="1" i="0" dirty="0">
                <a:solidFill>
                  <a:srgbClr val="00B0F0"/>
                </a:solidFill>
              </a:rPr>
              <a:t>14</a:t>
            </a:r>
            <a:r>
              <a:rPr lang="fr-BE" sz="2200" i="0" dirty="0" smtClean="0">
                <a:solidFill>
                  <a:schemeClr val="tx1"/>
                </a:solidFill>
              </a:rPr>
              <a:t> </a:t>
            </a:r>
            <a:r>
              <a:rPr lang="fr-BE" sz="2200" b="1" i="0" dirty="0" err="1" smtClean="0">
                <a:solidFill>
                  <a:srgbClr val="00B0F0"/>
                </a:solidFill>
              </a:rPr>
              <a:t>October</a:t>
            </a:r>
            <a:r>
              <a:rPr lang="fr-BE" sz="2200" b="1" i="0" dirty="0" smtClean="0">
                <a:solidFill>
                  <a:schemeClr val="tx1"/>
                </a:solidFill>
              </a:rPr>
              <a:t> </a:t>
            </a:r>
            <a:r>
              <a:rPr lang="fr-BE" sz="2200" b="1" i="0" dirty="0">
                <a:solidFill>
                  <a:srgbClr val="00B0F0"/>
                </a:solidFill>
              </a:rPr>
              <a:t>(</a:t>
            </a:r>
            <a:r>
              <a:rPr lang="fr-BE" sz="2200" b="1" i="0" dirty="0" smtClean="0">
                <a:solidFill>
                  <a:srgbClr val="00B0F0"/>
                </a:solidFill>
              </a:rPr>
              <a:t>ERC: 28 July)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defRPr/>
            </a:pPr>
            <a:r>
              <a:rPr lang="en-GB" sz="2200" dirty="0" smtClean="0">
                <a:solidFill>
                  <a:srgbClr val="00B0F0"/>
                </a:solidFill>
              </a:rPr>
              <a:t>Over EUR 16 billion investment</a:t>
            </a:r>
            <a:endParaRPr lang="en-GB" sz="2200" b="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lang="en-GB" sz="2200" b="1" i="0" dirty="0">
                <a:solidFill>
                  <a:srgbClr val="00B0F0"/>
                </a:solidFill>
              </a:rPr>
              <a:t>Challenge-based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lang="fr-BE" sz="2200" i="0" dirty="0" smtClean="0">
                <a:solidFill>
                  <a:schemeClr val="tx1"/>
                </a:solidFill>
              </a:rPr>
              <a:t>New part with cross-cutting activities (</a:t>
            </a:r>
            <a:r>
              <a:rPr lang="fr-BE" sz="2200" b="1" i="0" dirty="0" smtClean="0">
                <a:solidFill>
                  <a:srgbClr val="00B0F0"/>
                </a:solidFill>
              </a:rPr>
              <a:t>focus </a:t>
            </a:r>
            <a:r>
              <a:rPr lang="fr-BE" sz="2200" b="1" i="0" dirty="0">
                <a:solidFill>
                  <a:srgbClr val="00B0F0"/>
                </a:solidFill>
              </a:rPr>
              <a:t>areas</a:t>
            </a:r>
            <a:r>
              <a:rPr lang="fr-BE" sz="2200" i="0" dirty="0" smtClean="0">
                <a:solidFill>
                  <a:schemeClr val="tx1"/>
                </a:solidFill>
              </a:rPr>
              <a:t>)</a:t>
            </a:r>
            <a:endParaRPr lang="en-GB" sz="2200" i="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lang="en-GB" sz="2200" i="0" dirty="0" smtClean="0">
                <a:solidFill>
                  <a:schemeClr val="tx1"/>
                </a:solidFill>
              </a:rPr>
              <a:t>Incorporating </a:t>
            </a:r>
            <a:r>
              <a:rPr lang="en-GB" sz="2200" b="1" i="0" dirty="0">
                <a:solidFill>
                  <a:srgbClr val="00B0F0"/>
                </a:solidFill>
              </a:rPr>
              <a:t>lessons learned </a:t>
            </a:r>
            <a:r>
              <a:rPr lang="en-GB" sz="2200" i="0" dirty="0">
                <a:solidFill>
                  <a:schemeClr val="tx1"/>
                </a:solidFill>
              </a:rPr>
              <a:t>from WP </a:t>
            </a:r>
            <a:r>
              <a:rPr lang="en-GB" sz="2200" i="0" dirty="0" smtClean="0">
                <a:solidFill>
                  <a:schemeClr val="tx1"/>
                </a:solidFill>
              </a:rPr>
              <a:t>2014-15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defRPr/>
            </a:pPr>
            <a:endParaRPr lang="en-GB" sz="2000" i="0" dirty="0">
              <a:solidFill>
                <a:schemeClr val="tx1"/>
              </a:solidFill>
            </a:endParaRPr>
          </a:p>
          <a:p>
            <a:pPr marL="285750" lvl="1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en-GB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4784"/>
            <a:ext cx="9036496" cy="936625"/>
          </a:xfrm>
        </p:spPr>
        <p:txBody>
          <a:bodyPr/>
          <a:lstStyle/>
          <a:p>
            <a:pPr algn="ctr"/>
            <a:r>
              <a:rPr lang="fr-BE" dirty="0" smtClean="0">
                <a:solidFill>
                  <a:srgbClr val="C00000"/>
                </a:solidFill>
              </a:rPr>
              <a:t>2016-17: Changes due to </a:t>
            </a:r>
            <a:r>
              <a:rPr lang="fr-BE" dirty="0" err="1" smtClean="0">
                <a:solidFill>
                  <a:srgbClr val="C00000"/>
                </a:solidFill>
              </a:rPr>
              <a:t>Lessons</a:t>
            </a:r>
            <a:r>
              <a:rPr lang="fr-BE" dirty="0" smtClean="0">
                <a:solidFill>
                  <a:srgbClr val="C00000"/>
                </a:solidFill>
              </a:rPr>
              <a:t> </a:t>
            </a:r>
            <a:r>
              <a:rPr lang="fr-BE" dirty="0" err="1" smtClean="0">
                <a:solidFill>
                  <a:srgbClr val="C00000"/>
                </a:solidFill>
              </a:rPr>
              <a:t>Learned</a:t>
            </a:r>
            <a:r>
              <a:rPr lang="fr-BE" dirty="0" smtClean="0">
                <a:solidFill>
                  <a:srgbClr val="C00000"/>
                </a:solidFill>
              </a:rPr>
              <a:t> 2014-15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08912" cy="3816524"/>
          </a:xfrm>
        </p:spPr>
        <p:txBody>
          <a:bodyPr/>
          <a:lstStyle/>
          <a:p>
            <a:pPr marL="342000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GB" sz="2000" b="1" i="0" dirty="0" smtClean="0">
                <a:solidFill>
                  <a:srgbClr val="00B0F0"/>
                </a:solidFill>
              </a:rPr>
              <a:t>'Expected Impact' </a:t>
            </a:r>
            <a:r>
              <a:rPr lang="en-GB" sz="2000" i="0" dirty="0" smtClean="0">
                <a:solidFill>
                  <a:schemeClr val="tx1"/>
                </a:solidFill>
              </a:rPr>
              <a:t>tightened and better tailored to the type of action and programme part</a:t>
            </a:r>
            <a:endParaRPr lang="en-GB" sz="2000" b="1" i="0" dirty="0" smtClean="0">
              <a:solidFill>
                <a:srgbClr val="00B0F0"/>
              </a:solidFill>
            </a:endParaRPr>
          </a:p>
          <a:p>
            <a:pPr marL="3420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GB" sz="2000" b="1" i="0" dirty="0" smtClean="0">
                <a:solidFill>
                  <a:srgbClr val="00B0F0"/>
                </a:solidFill>
              </a:rPr>
              <a:t>Evaluation </a:t>
            </a:r>
            <a:r>
              <a:rPr lang="en-GB" sz="2000" i="0" dirty="0" smtClean="0">
                <a:solidFill>
                  <a:schemeClr val="tx1"/>
                </a:solidFill>
              </a:rPr>
              <a:t>criteria clarified</a:t>
            </a:r>
          </a:p>
          <a:p>
            <a:pPr marL="342000" lvl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GB" sz="2000" i="0" dirty="0" smtClean="0">
                <a:solidFill>
                  <a:schemeClr val="tx1"/>
                </a:solidFill>
              </a:rPr>
              <a:t>In </a:t>
            </a:r>
            <a:r>
              <a:rPr lang="en-GB" sz="2000" b="1" i="0" dirty="0" smtClean="0">
                <a:solidFill>
                  <a:srgbClr val="00B0F0"/>
                </a:solidFill>
              </a:rPr>
              <a:t>two-stage calls </a:t>
            </a:r>
            <a:r>
              <a:rPr lang="en-GB" sz="2000" i="0" dirty="0" smtClean="0">
                <a:solidFill>
                  <a:schemeClr val="tx1"/>
                </a:solidFill>
              </a:rPr>
              <a:t>introduction of a dynamic threshold to ensure 1:3 success rate in stage two</a:t>
            </a:r>
          </a:p>
          <a:p>
            <a:pPr marL="342000" lvl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GB" sz="2000" i="0" dirty="0" smtClean="0">
                <a:solidFill>
                  <a:schemeClr val="tx1"/>
                </a:solidFill>
              </a:rPr>
              <a:t>Higher funding rates for </a:t>
            </a:r>
            <a:r>
              <a:rPr lang="en-GB" sz="2000" b="1" i="0" dirty="0" smtClean="0">
                <a:solidFill>
                  <a:srgbClr val="00B0F0"/>
                </a:solidFill>
              </a:rPr>
              <a:t>pre-commercial public procurement (PCP) and procurement of innovative solutions (PPI)</a:t>
            </a:r>
          </a:p>
          <a:p>
            <a:pPr marL="342000" lvl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GB" altLang="en-US" sz="2000" b="1" i="0" dirty="0">
                <a:solidFill>
                  <a:srgbClr val="00B0F0"/>
                </a:solidFill>
              </a:rPr>
              <a:t>C</a:t>
            </a:r>
            <a:r>
              <a:rPr lang="en-GB" altLang="en-US" sz="2000" b="1" i="0" dirty="0" smtClean="0">
                <a:solidFill>
                  <a:srgbClr val="00B0F0"/>
                </a:solidFill>
              </a:rPr>
              <a:t>ross-cutting priorities reinforced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59E6E-B967-488E-B209-8B7FA0D7AF9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19910</TotalTime>
  <Words>1055</Words>
  <Application>Microsoft Office PowerPoint</Application>
  <PresentationFormat>On-screen Show (4:3)</PresentationFormat>
  <Paragraphs>148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Default Design</vt:lpstr>
      <vt:lpstr>5_blank</vt:lpstr>
      <vt:lpstr>1_Default Design</vt:lpstr>
      <vt:lpstr>2_Default Design</vt:lpstr>
      <vt:lpstr>6_blank</vt:lpstr>
      <vt:lpstr>PowerPoint Presentation</vt:lpstr>
      <vt:lpstr>Horizon 2020 The European Union programme for research and innovation for 2014-2020</vt:lpstr>
      <vt:lpstr>€ 77 billion for 2014-2020 </vt:lpstr>
      <vt:lpstr>Horizon 2020 implementation </vt:lpstr>
      <vt:lpstr>Horizon 2020 implementation Statistics – Snapshot (by end 2015)</vt:lpstr>
      <vt:lpstr>Participants in Grant Agreements</vt:lpstr>
      <vt:lpstr>Work Programme 2016-2017 (1)</vt:lpstr>
      <vt:lpstr>Work Programme 2016-2017 (2)</vt:lpstr>
      <vt:lpstr>2016-17: Changes due to Lessons Learned 2014-15</vt:lpstr>
      <vt:lpstr>Work Programme 2016-2017 (3)</vt:lpstr>
      <vt:lpstr>Next steps in 2017</vt:lpstr>
      <vt:lpstr>NCP system under Horizon 2020</vt:lpstr>
      <vt:lpstr>NCP system under Horizon 2020</vt:lpstr>
      <vt:lpstr>For further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preslkr</dc:creator>
  <cp:lastModifiedBy>LAGODNY Julius (RTD)</cp:lastModifiedBy>
  <cp:revision>1748</cp:revision>
  <cp:lastPrinted>2015-09-17T10:07:50Z</cp:lastPrinted>
  <dcterms:created xsi:type="dcterms:W3CDTF">2011-10-28T10:25:18Z</dcterms:created>
  <dcterms:modified xsi:type="dcterms:W3CDTF">2016-03-11T17:14:43Z</dcterms:modified>
</cp:coreProperties>
</file>