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3" d="100"/>
          <a:sy n="93" d="100"/>
        </p:scale>
        <p:origin x="-27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" y="-1016"/>
            <a:ext cx="12190194" cy="685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34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25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979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90851F4-0FDC-8944-AFB1-570285A3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392E6E9-847E-BC4E-BEA1-7A4DFD734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CB991F-2845-E647-B231-0D8EFFBD5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DDE5-E0A9-364B-BCFD-9868CCF1593E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CAD2E3D-5E69-B846-B62D-0E0A32B3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DC87486-8833-F34F-88DE-D51CB1999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A2A-5D89-544C-9192-A4C61FB68392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4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"/>
            <a:ext cx="12192000" cy="686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"/>
            <a:ext cx="12192000" cy="686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0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13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17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11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9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6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1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E8BD4-FB34-41C2-8B13-005F8F9628E5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82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60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396092" y="4898571"/>
            <a:ext cx="70049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000" dirty="0" smtClean="0"/>
              <a:t>EU MEMBER STATES</a:t>
            </a:r>
            <a:endParaRPr lang="de-AT" sz="6000" dirty="0"/>
          </a:p>
        </p:txBody>
      </p:sp>
    </p:spTree>
    <p:extLst>
      <p:ext uri="{BB962C8B-B14F-4D97-AF65-F5344CB8AC3E}">
        <p14:creationId xmlns:p14="http://schemas.microsoft.com/office/powerpoint/2010/main" val="143864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3392" y="883248"/>
            <a:ext cx="10972800" cy="5687369"/>
          </a:xfrm>
        </p:spPr>
        <p:txBody>
          <a:bodyPr>
            <a:noAutofit/>
          </a:bodyPr>
          <a:lstStyle/>
          <a:p>
            <a:r>
              <a:rPr lang="en-GB" sz="2200" b="1" dirty="0"/>
              <a:t>Call for Proposals for </a:t>
            </a:r>
            <a:r>
              <a:rPr lang="en-US" sz="2200" b="1" dirty="0" smtClean="0"/>
              <a:t>R&amp;I projects with the </a:t>
            </a:r>
            <a:r>
              <a:rPr lang="en-US" sz="2200" b="1" dirty="0"/>
              <a:t>Western </a:t>
            </a:r>
            <a:r>
              <a:rPr lang="en-US" sz="2200" b="1" dirty="0" smtClean="0"/>
              <a:t>Balkan</a:t>
            </a:r>
            <a:r>
              <a:rPr lang="en-US" sz="2200" b="1" dirty="0"/>
              <a:t>s</a:t>
            </a:r>
          </a:p>
          <a:p>
            <a:pPr lvl="1"/>
            <a:r>
              <a:rPr lang="en-US" sz="1800" dirty="0" smtClean="0"/>
              <a:t>initiate </a:t>
            </a:r>
            <a:r>
              <a:rPr lang="en-US" sz="1800" dirty="0"/>
              <a:t>joint </a:t>
            </a:r>
            <a:r>
              <a:rPr lang="en-US" sz="1800" b="1" dirty="0" smtClean="0"/>
              <a:t>R&amp;I </a:t>
            </a:r>
            <a:r>
              <a:rPr lang="en-US" sz="1800" dirty="0" smtClean="0"/>
              <a:t>projects </a:t>
            </a:r>
            <a:r>
              <a:rPr lang="en-US" sz="1800" dirty="0"/>
              <a:t>for the development of innovative products and </a:t>
            </a:r>
            <a:r>
              <a:rPr lang="en-US" sz="1800" dirty="0" smtClean="0"/>
              <a:t>processes</a:t>
            </a:r>
            <a:endParaRPr lang="en-US" sz="1800" dirty="0"/>
          </a:p>
          <a:p>
            <a:pPr lvl="1"/>
            <a:r>
              <a:rPr lang="en-US" sz="1800" dirty="0" smtClean="0"/>
              <a:t>projects </a:t>
            </a:r>
            <a:r>
              <a:rPr lang="en-US" sz="1800" dirty="0"/>
              <a:t>should have a high practical relevance and </a:t>
            </a:r>
            <a:r>
              <a:rPr lang="en-US" sz="1800" dirty="0" smtClean="0"/>
              <a:t>provide </a:t>
            </a:r>
            <a:r>
              <a:rPr lang="en-US" sz="1800" dirty="0"/>
              <a:t>strategies for the implementation of the research results in politics, society and </a:t>
            </a:r>
            <a:r>
              <a:rPr lang="en-US" sz="1800" dirty="0" smtClean="0"/>
              <a:t>economy</a:t>
            </a:r>
            <a:endParaRPr lang="en-US" sz="1800" dirty="0"/>
          </a:p>
          <a:p>
            <a:pPr lvl="1"/>
            <a:r>
              <a:rPr lang="en-US" sz="1800" dirty="0" smtClean="0"/>
              <a:t>contribute </a:t>
            </a:r>
            <a:r>
              <a:rPr lang="en-US" sz="1800" dirty="0"/>
              <a:t>to the promotion of young scientists and to the capacity </a:t>
            </a:r>
            <a:r>
              <a:rPr lang="en-US" sz="1800" dirty="0" smtClean="0"/>
              <a:t>building </a:t>
            </a:r>
            <a:r>
              <a:rPr lang="en-US" sz="1800" dirty="0"/>
              <a:t>of the scientific partners in the Western </a:t>
            </a:r>
            <a:r>
              <a:rPr lang="en-US" sz="1800" dirty="0" smtClean="0"/>
              <a:t>Balkans</a:t>
            </a:r>
            <a:endParaRPr lang="en-US" sz="1800" dirty="0"/>
          </a:p>
          <a:p>
            <a:pPr lvl="1"/>
            <a:r>
              <a:rPr lang="en-US" sz="1800" dirty="0" smtClean="0"/>
              <a:t>call is under preparation and will </a:t>
            </a:r>
            <a:r>
              <a:rPr lang="en-US" sz="1800" dirty="0"/>
              <a:t>be published </a:t>
            </a:r>
            <a:r>
              <a:rPr lang="en-US" sz="1800" dirty="0" smtClean="0"/>
              <a:t>end </a:t>
            </a:r>
            <a:r>
              <a:rPr lang="en-US" sz="1800" dirty="0"/>
              <a:t>of </a:t>
            </a:r>
            <a:r>
              <a:rPr lang="en-US" sz="1800" dirty="0" smtClean="0"/>
              <a:t>2019; partners from </a:t>
            </a:r>
            <a:r>
              <a:rPr lang="en-US" sz="1800" dirty="0"/>
              <a:t>WBC could be funded indirectly through German partners</a:t>
            </a:r>
          </a:p>
          <a:p>
            <a:r>
              <a:rPr lang="en-US" sz="2200" b="1" dirty="0"/>
              <a:t>Call on the integration of the Central, Eastern and South Eastern European Region into the European Research Area (Bridge2ERA) </a:t>
            </a:r>
          </a:p>
          <a:p>
            <a:pPr lvl="1"/>
            <a:r>
              <a:rPr lang="en-US" sz="1800" dirty="0"/>
              <a:t>The call was launched on 6 March 2018, proposals could be submitted until 17 December 2018</a:t>
            </a:r>
          </a:p>
          <a:p>
            <a:pPr lvl="1"/>
            <a:r>
              <a:rPr lang="en-US" sz="1800" dirty="0"/>
              <a:t>9 out of </a:t>
            </a:r>
            <a:r>
              <a:rPr lang="en-US" sz="1800"/>
              <a:t>26 </a:t>
            </a:r>
            <a:r>
              <a:rPr lang="en-US" sz="1800" smtClean="0"/>
              <a:t>ongoing projects </a:t>
            </a:r>
            <a:r>
              <a:rPr lang="en-US" sz="1800" dirty="0" smtClean="0"/>
              <a:t>involve </a:t>
            </a:r>
            <a:r>
              <a:rPr lang="en-US" sz="1800" dirty="0"/>
              <a:t>partners from the Western Balkans (32 %)</a:t>
            </a:r>
          </a:p>
          <a:p>
            <a:r>
              <a:rPr lang="en-US" sz="2200" b="1" dirty="0"/>
              <a:t>Funding </a:t>
            </a:r>
            <a:r>
              <a:rPr lang="en-US" sz="2200" b="1" dirty="0" err="1"/>
              <a:t>Programme</a:t>
            </a:r>
            <a:r>
              <a:rPr lang="en-US" sz="2200" b="1" dirty="0"/>
              <a:t> "International Cooperation in Education and Research, Region Central Eastern and South Eastern Europe" </a:t>
            </a:r>
          </a:p>
          <a:p>
            <a:pPr lvl="1"/>
            <a:r>
              <a:rPr lang="en-US" sz="1800" dirty="0"/>
              <a:t>The call was launched on 2 August 2016, proposals could be submitted until 29 December 2017</a:t>
            </a:r>
          </a:p>
          <a:p>
            <a:pPr lvl="1"/>
            <a:r>
              <a:rPr lang="en-US" sz="1800" dirty="0"/>
              <a:t>17 out of 91 </a:t>
            </a:r>
            <a:r>
              <a:rPr lang="en-US" sz="1800" dirty="0" smtClean="0"/>
              <a:t>ongoing projects involve </a:t>
            </a:r>
            <a:r>
              <a:rPr lang="en-US" sz="1800" dirty="0"/>
              <a:t>partners from the Western Balkans (19 %)</a:t>
            </a:r>
          </a:p>
          <a:p>
            <a:pPr marL="457200" lvl="1" indent="0">
              <a:buNone/>
            </a:pPr>
            <a:r>
              <a:rPr lang="en-US" sz="1800" b="1" dirty="0"/>
              <a:t/>
            </a:r>
            <a:br>
              <a:rPr lang="en-US" sz="1800" b="1" dirty="0"/>
            </a:br>
            <a:endParaRPr lang="en-US" sz="180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864096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Germany</a:t>
            </a:r>
          </a:p>
        </p:txBody>
      </p:sp>
    </p:spTree>
    <p:extLst>
      <p:ext uri="{BB962C8B-B14F-4D97-AF65-F5344CB8AC3E}">
        <p14:creationId xmlns:p14="http://schemas.microsoft.com/office/powerpoint/2010/main" val="226961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9762" y="1331514"/>
            <a:ext cx="10972800" cy="4525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lvl="0"/>
            <a:r>
              <a:rPr lang="en-GB" sz="2400" b="1" dirty="0"/>
              <a:t>Policy actions and legislative initiatives (legal and strategic framework)</a:t>
            </a:r>
            <a:endParaRPr lang="sl-SI" sz="2400" b="1" dirty="0"/>
          </a:p>
          <a:p>
            <a:r>
              <a:rPr lang="en-GB" sz="2400" dirty="0" smtClean="0"/>
              <a:t>Strategy </a:t>
            </a:r>
            <a:r>
              <a:rPr lang="en-GB" sz="2400" dirty="0"/>
              <a:t>of Internationalization of the Slovenian Science and Research (</a:t>
            </a:r>
            <a:r>
              <a:rPr lang="en-GB" sz="2400" dirty="0" smtClean="0"/>
              <a:t>201</a:t>
            </a:r>
            <a:r>
              <a:rPr lang="sl-SI" sz="2400" dirty="0" smtClean="0"/>
              <a:t>9</a:t>
            </a:r>
            <a:r>
              <a:rPr lang="en-GB" sz="2400" dirty="0" smtClean="0"/>
              <a:t>-2030</a:t>
            </a:r>
            <a:r>
              <a:rPr lang="en-GB" sz="2400" dirty="0"/>
              <a:t>) in preparation – one of the priority areas of the international scientific cooperation for Slovenia are Western Balkan </a:t>
            </a:r>
            <a:r>
              <a:rPr lang="en-GB" sz="2400" dirty="0" smtClean="0"/>
              <a:t>Countries.</a:t>
            </a:r>
            <a:endParaRPr lang="sl-SI" sz="2400" dirty="0"/>
          </a:p>
          <a:p>
            <a:pPr marL="0" indent="0" algn="ctr">
              <a:buNone/>
            </a:pPr>
            <a:endParaRPr lang="en-GB" sz="2400" b="1" dirty="0" smtClean="0"/>
          </a:p>
          <a:p>
            <a:pPr marL="0" indent="0" algn="ctr">
              <a:buNone/>
            </a:pPr>
            <a:r>
              <a:rPr lang="en-GB" sz="2400" b="1" dirty="0" smtClean="0"/>
              <a:t>BILATERAL COOPERATION</a:t>
            </a:r>
          </a:p>
          <a:p>
            <a:pPr marL="0" indent="0" algn="ctr">
              <a:buNone/>
            </a:pPr>
            <a:endParaRPr lang="sl-SI" sz="2400" dirty="0" smtClean="0"/>
          </a:p>
          <a:p>
            <a:r>
              <a:rPr lang="en-GB" sz="2400" dirty="0"/>
              <a:t> </a:t>
            </a:r>
            <a:r>
              <a:rPr lang="en-GB" sz="2400" b="1" i="1" dirty="0"/>
              <a:t>BOSNIA AND HERZEGOVINA</a:t>
            </a:r>
            <a:endParaRPr lang="sl-SI" sz="2400" dirty="0"/>
          </a:p>
          <a:p>
            <a:pPr lvl="0"/>
            <a:r>
              <a:rPr lang="en-GB" sz="2400" dirty="0"/>
              <a:t>48 bilateral projects adopted for the period 2019-2020</a:t>
            </a:r>
            <a:r>
              <a:rPr lang="sl-SI" sz="2400" dirty="0"/>
              <a:t> are in the process of realization</a:t>
            </a:r>
            <a:r>
              <a:rPr lang="en-GB" sz="2400" dirty="0"/>
              <a:t>;</a:t>
            </a:r>
            <a:endParaRPr lang="sl-SI" sz="2400" dirty="0"/>
          </a:p>
          <a:p>
            <a:endParaRPr lang="sl-SI" sz="2400" dirty="0" smtClean="0">
              <a:solidFill>
                <a:srgbClr val="92D050"/>
              </a:solidFill>
            </a:endParaRPr>
          </a:p>
          <a:p>
            <a:endParaRPr lang="sl-SI" sz="2400" dirty="0"/>
          </a:p>
          <a:p>
            <a:endParaRPr lang="sl-SI" sz="2400" dirty="0" smtClean="0"/>
          </a:p>
          <a:p>
            <a:endParaRPr lang="sl-SI" sz="2400" dirty="0" smtClean="0"/>
          </a:p>
          <a:p>
            <a:endParaRPr lang="sl-SI" sz="2400" dirty="0"/>
          </a:p>
          <a:p>
            <a:endParaRPr lang="sl-SI" sz="2400" dirty="0"/>
          </a:p>
          <a:p>
            <a:pPr marL="0" indent="0">
              <a:buNone/>
            </a:pPr>
            <a:endParaRPr lang="sl-SI" sz="240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864096"/>
          </a:xfrm>
        </p:spPr>
        <p:txBody>
          <a:bodyPr/>
          <a:lstStyle/>
          <a:p>
            <a:pPr algn="ctr"/>
            <a:r>
              <a:rPr lang="sl-SI" b="1" dirty="0" smtClean="0">
                <a:latin typeface="+mn-lt"/>
              </a:rPr>
              <a:t>S</a:t>
            </a:r>
            <a:r>
              <a:rPr lang="de-AT" b="1" dirty="0" err="1" smtClean="0">
                <a:latin typeface="+mn-lt"/>
              </a:rPr>
              <a:t>lovenia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09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404"/>
            <a:ext cx="10515600" cy="5032375"/>
          </a:xfrm>
        </p:spPr>
        <p:txBody>
          <a:bodyPr/>
          <a:lstStyle/>
          <a:p>
            <a:r>
              <a:rPr lang="sl-SI" sz="2400" b="1" i="1" dirty="0"/>
              <a:t>MONTENEGRO</a:t>
            </a:r>
          </a:p>
          <a:p>
            <a:pPr lvl="0"/>
            <a:r>
              <a:rPr lang="sl-SI" sz="2400" dirty="0"/>
              <a:t>30 bilateral</a:t>
            </a:r>
            <a:r>
              <a:rPr lang="en-GB" sz="2400" dirty="0"/>
              <a:t> projects between Slovenia and Montenegro for 2018-2020 </a:t>
            </a:r>
            <a:r>
              <a:rPr lang="sl-SI" sz="2400" dirty="0"/>
              <a:t>are in the process of realization; new call for proposals for the period 2020-2022 will be published on September 13</a:t>
            </a:r>
            <a:r>
              <a:rPr lang="sl-SI" sz="2400" dirty="0" smtClean="0"/>
              <a:t>:</a:t>
            </a:r>
            <a:endParaRPr lang="de-AT" sz="2400" b="1" i="1" dirty="0" smtClean="0"/>
          </a:p>
          <a:p>
            <a:r>
              <a:rPr lang="sl-SI" sz="2400" b="1" i="1" dirty="0" smtClean="0"/>
              <a:t>NORTH </a:t>
            </a:r>
            <a:r>
              <a:rPr lang="en-GB" sz="2400" b="1" i="1" dirty="0"/>
              <a:t>MACEDONIA</a:t>
            </a:r>
            <a:endParaRPr lang="sl-SI" sz="2400" dirty="0"/>
          </a:p>
          <a:p>
            <a:pPr lvl="0"/>
            <a:r>
              <a:rPr lang="en-GB" sz="2400" dirty="0"/>
              <a:t>15 bilateral projects adopted for the period 2017-2018 </a:t>
            </a:r>
            <a:r>
              <a:rPr lang="sl-SI" sz="2400" dirty="0" err="1"/>
              <a:t>have</a:t>
            </a:r>
            <a:r>
              <a:rPr lang="sl-SI" sz="2400" dirty="0"/>
              <a:t> </a:t>
            </a:r>
            <a:r>
              <a:rPr lang="sl-SI" sz="2400" dirty="0" err="1"/>
              <a:t>been</a:t>
            </a:r>
            <a:r>
              <a:rPr lang="sl-SI" sz="2400" dirty="0"/>
              <a:t> </a:t>
            </a:r>
            <a:r>
              <a:rPr lang="sl-SI" sz="2400" dirty="0" err="1"/>
              <a:t>completed</a:t>
            </a:r>
            <a:r>
              <a:rPr lang="sl-SI" sz="2400" dirty="0"/>
              <a:t> at </a:t>
            </a:r>
            <a:r>
              <a:rPr lang="sl-SI" sz="2400" dirty="0" err="1"/>
              <a:t>the</a:t>
            </a:r>
            <a:r>
              <a:rPr lang="sl-SI" sz="2400" dirty="0"/>
              <a:t>  </a:t>
            </a:r>
            <a:r>
              <a:rPr lang="sl-SI" sz="2400" dirty="0" err="1"/>
              <a:t>end</a:t>
            </a:r>
            <a:r>
              <a:rPr lang="sl-SI" sz="2400" dirty="0"/>
              <a:t> </a:t>
            </a:r>
            <a:r>
              <a:rPr lang="sl-SI" sz="2400" dirty="0" err="1"/>
              <a:t>of</a:t>
            </a:r>
            <a:r>
              <a:rPr lang="sl-SI" sz="2400" dirty="0"/>
              <a:t> 2018; </a:t>
            </a:r>
            <a:r>
              <a:rPr lang="en-GB" sz="2400" dirty="0"/>
              <a:t> </a:t>
            </a:r>
            <a:r>
              <a:rPr lang="sl-SI" sz="2400" dirty="0"/>
              <a:t>new call for proposals is negotiating</a:t>
            </a:r>
            <a:r>
              <a:rPr lang="sl-SI" sz="2400" dirty="0" smtClean="0"/>
              <a:t>;</a:t>
            </a:r>
            <a:endParaRPr lang="de-AT" sz="2400" dirty="0" smtClean="0"/>
          </a:p>
          <a:p>
            <a:r>
              <a:rPr lang="sl-SI" sz="2400" b="1" i="1" dirty="0"/>
              <a:t>SERBIA</a:t>
            </a:r>
          </a:p>
          <a:p>
            <a:pPr lvl="0"/>
            <a:r>
              <a:rPr lang="en-GB" sz="2400" dirty="0"/>
              <a:t>55 bilateral projects for the period 2018 – 2019 </a:t>
            </a:r>
            <a:r>
              <a:rPr lang="sl-SI" sz="2400" dirty="0"/>
              <a:t>are being performed,   new call for bilateral projects for the period 2020-2021 published in spring 2019, more than 180 projects received.</a:t>
            </a:r>
          </a:p>
          <a:p>
            <a:pPr lvl="0"/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446597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Benutzerdefiniert</PresentationFormat>
  <Paragraphs>33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Thème Office</vt:lpstr>
      <vt:lpstr>PowerPoint-Präsentation</vt:lpstr>
      <vt:lpstr>PowerPoint-Präsentation</vt:lpstr>
      <vt:lpstr>Germany</vt:lpstr>
      <vt:lpstr>Slovenia</vt:lpstr>
      <vt:lpstr>PowerPoint-Präsentation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Maïssa NDIAYE</dc:creator>
  <cp:lastModifiedBy>Pecarz</cp:lastModifiedBy>
  <cp:revision>9</cp:revision>
  <dcterms:created xsi:type="dcterms:W3CDTF">2019-08-09T14:17:33Z</dcterms:created>
  <dcterms:modified xsi:type="dcterms:W3CDTF">2019-09-22T09:43:20Z</dcterms:modified>
</cp:coreProperties>
</file>