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427" r:id="rId3"/>
    <p:sldId id="438" r:id="rId4"/>
    <p:sldId id="433" r:id="rId5"/>
    <p:sldId id="399" r:id="rId6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39" userDrawn="1">
          <p15:clr>
            <a:srgbClr val="A4A3A4"/>
          </p15:clr>
        </p15:guide>
        <p15:guide id="2" pos="2072" userDrawn="1">
          <p15:clr>
            <a:srgbClr val="A4A3A4"/>
          </p15:clr>
        </p15:guide>
        <p15:guide id="3" orient="horz" pos="3043" userDrawn="1">
          <p15:clr>
            <a:srgbClr val="A4A3A4"/>
          </p15:clr>
        </p15:guide>
        <p15:guide id="4" pos="2074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pos="2099" userDrawn="1">
          <p15:clr>
            <a:srgbClr val="A4A3A4"/>
          </p15:clr>
        </p15:guide>
        <p15:guide id="8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  <p:cmAuthor id="1" name="NADLER Benoit (REGIO)" initials="bn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63"/>
    <a:srgbClr val="FDF7ED"/>
    <a:srgbClr val="FAEDD7"/>
    <a:srgbClr val="3166CF"/>
    <a:srgbClr val="FFD624"/>
    <a:srgbClr val="0F5494"/>
    <a:srgbClr val="2D5EC1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83721" autoAdjust="0"/>
  </p:normalViewPr>
  <p:slideViewPr>
    <p:cSldViewPr>
      <p:cViewPr>
        <p:scale>
          <a:sx n="93" d="100"/>
          <a:sy n="93" d="100"/>
        </p:scale>
        <p:origin x="-1046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039"/>
        <p:guide orient="horz" pos="3043"/>
        <p:guide orient="horz" pos="3067"/>
        <p:guide orient="horz" pos="3072"/>
        <p:guide pos="2072"/>
        <p:guide pos="2074"/>
        <p:guide pos="209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9AE48-0997-4C2C-8A0E-DACE9D33DD0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96E6AE-D134-4EFD-948A-0B9C6ACF3339}">
      <dgm:prSet phldrT="[Text]"/>
      <dgm:spPr/>
      <dgm:t>
        <a:bodyPr/>
        <a:lstStyle/>
        <a:p>
          <a:r>
            <a:rPr lang="en-GB" noProof="0" dirty="0" smtClean="0">
              <a:solidFill>
                <a:srgbClr val="C00000"/>
              </a:solidFill>
            </a:rPr>
            <a:t>Smart Specialisation </a:t>
          </a:r>
          <a:r>
            <a:rPr lang="de-DE" noProof="0" dirty="0" err="1" smtClean="0">
              <a:solidFill>
                <a:srgbClr val="C00000"/>
              </a:solidFill>
            </a:rPr>
            <a:t>Strategies</a:t>
          </a:r>
          <a:endParaRPr lang="en-GB" noProof="0" dirty="0">
            <a:solidFill>
              <a:srgbClr val="C00000"/>
            </a:solidFill>
          </a:endParaRPr>
        </a:p>
      </dgm:t>
    </dgm:pt>
    <dgm:pt modelId="{541ADEFE-0939-4F9F-B6D6-2AD90EF553AF}" type="parTrans" cxnId="{E87C3A19-7C4A-4521-AF96-FFDED9C1215D}">
      <dgm:prSet/>
      <dgm:spPr/>
      <dgm:t>
        <a:bodyPr/>
        <a:lstStyle/>
        <a:p>
          <a:endParaRPr lang="en-GB"/>
        </a:p>
      </dgm:t>
    </dgm:pt>
    <dgm:pt modelId="{6847BF1A-51AA-4086-9856-A4463C438379}" type="sibTrans" cxnId="{E87C3A19-7C4A-4521-AF96-FFDED9C1215D}">
      <dgm:prSet/>
      <dgm:spPr/>
      <dgm:t>
        <a:bodyPr/>
        <a:lstStyle/>
        <a:p>
          <a:endParaRPr lang="en-GB"/>
        </a:p>
      </dgm:t>
    </dgm:pt>
    <dgm:pt modelId="{15F478A7-663C-4D39-B3D4-52F05C6C7E49}">
      <dgm:prSet phldrT="[Text]"/>
      <dgm:spPr/>
      <dgm:t>
        <a:bodyPr/>
        <a:lstStyle/>
        <a:p>
          <a:r>
            <a:rPr lang="pl-PL" b="0" noProof="0" dirty="0" err="1" smtClean="0">
              <a:solidFill>
                <a:schemeClr val="bg2"/>
              </a:solidFill>
            </a:rPr>
            <a:t>Enhancing</a:t>
          </a:r>
          <a:r>
            <a:rPr lang="pl-PL" b="0" noProof="0" dirty="0" smtClean="0">
              <a:solidFill>
                <a:schemeClr val="bg2"/>
              </a:solidFill>
            </a:rPr>
            <a:t> </a:t>
          </a:r>
          <a:r>
            <a:rPr lang="pl-PL" b="1" noProof="0" dirty="0" smtClean="0">
              <a:solidFill>
                <a:schemeClr val="bg2"/>
              </a:solidFill>
            </a:rPr>
            <a:t>R&amp;I </a:t>
          </a:r>
          <a:r>
            <a:rPr lang="pl-PL" b="0" noProof="0" dirty="0" err="1" smtClean="0">
              <a:solidFill>
                <a:schemeClr val="bg2"/>
              </a:solidFill>
            </a:rPr>
            <a:t>capacities</a:t>
          </a:r>
          <a:r>
            <a:rPr lang="en-GB" noProof="0" dirty="0" smtClean="0">
              <a:solidFill>
                <a:schemeClr val="bg2"/>
              </a:solidFill>
            </a:rPr>
            <a:t> + uptake of advanced technologies </a:t>
          </a:r>
          <a:endParaRPr lang="en-GB" b="1" noProof="0" dirty="0">
            <a:solidFill>
              <a:schemeClr val="bg2"/>
            </a:solidFill>
          </a:endParaRPr>
        </a:p>
      </dgm:t>
    </dgm:pt>
    <dgm:pt modelId="{0AE20E62-54ED-4D3C-AEE7-5A12A859228B}" type="parTrans" cxnId="{05D8910F-EF2F-4252-BDF8-757F1E93490C}">
      <dgm:prSet/>
      <dgm:spPr/>
      <dgm:t>
        <a:bodyPr/>
        <a:lstStyle/>
        <a:p>
          <a:endParaRPr lang="en-GB"/>
        </a:p>
      </dgm:t>
    </dgm:pt>
    <dgm:pt modelId="{1E63F59E-EFAF-46F8-AF13-F5851A1929D6}" type="sibTrans" cxnId="{05D8910F-EF2F-4252-BDF8-757F1E93490C}">
      <dgm:prSet/>
      <dgm:spPr/>
      <dgm:t>
        <a:bodyPr/>
        <a:lstStyle/>
        <a:p>
          <a:endParaRPr lang="en-GB"/>
        </a:p>
      </dgm:t>
    </dgm:pt>
    <dgm:pt modelId="{A220774E-CFCC-4685-A64E-A0B2FAB76E14}">
      <dgm:prSet phldrT="[Text]"/>
      <dgm:spPr/>
      <dgm:t>
        <a:bodyPr/>
        <a:lstStyle/>
        <a:p>
          <a:r>
            <a:rPr lang="en-GB" b="1" noProof="0" dirty="0" smtClean="0">
              <a:solidFill>
                <a:schemeClr val="bg2"/>
              </a:solidFill>
            </a:rPr>
            <a:t>Digitisation</a:t>
          </a:r>
          <a:r>
            <a:rPr lang="en-GB" noProof="0" dirty="0" smtClean="0">
              <a:solidFill>
                <a:schemeClr val="bg2"/>
              </a:solidFill>
            </a:rPr>
            <a:t> </a:t>
          </a:r>
          <a:br>
            <a:rPr lang="en-GB" noProof="0" dirty="0" smtClean="0">
              <a:solidFill>
                <a:schemeClr val="bg2"/>
              </a:solidFill>
            </a:rPr>
          </a:br>
          <a:r>
            <a:rPr lang="pl-PL" noProof="0" dirty="0" smtClean="0">
              <a:solidFill>
                <a:schemeClr val="bg2"/>
              </a:solidFill>
            </a:rPr>
            <a:t>for </a:t>
          </a:r>
          <a:r>
            <a:rPr lang="pl-PL" noProof="0" dirty="0" err="1" smtClean="0">
              <a:solidFill>
                <a:schemeClr val="bg2"/>
              </a:solidFill>
            </a:rPr>
            <a:t>citizens</a:t>
          </a:r>
          <a:r>
            <a:rPr lang="pl-PL" noProof="0" dirty="0" smtClean="0">
              <a:solidFill>
                <a:schemeClr val="bg2"/>
              </a:solidFill>
            </a:rPr>
            <a:t>, </a:t>
          </a:r>
          <a:r>
            <a:rPr lang="pl-PL" noProof="0" dirty="0" err="1" smtClean="0">
              <a:solidFill>
                <a:schemeClr val="bg2"/>
              </a:solidFill>
            </a:rPr>
            <a:t>companies</a:t>
          </a:r>
          <a:r>
            <a:rPr lang="pl-PL" noProof="0" dirty="0" smtClean="0">
              <a:solidFill>
                <a:schemeClr val="bg2"/>
              </a:solidFill>
            </a:rPr>
            <a:t> and </a:t>
          </a:r>
          <a:r>
            <a:rPr lang="pl-PL" noProof="0" dirty="0" err="1" smtClean="0">
              <a:solidFill>
                <a:schemeClr val="bg2"/>
              </a:solidFill>
            </a:rPr>
            <a:t>governments</a:t>
          </a:r>
          <a:endParaRPr lang="en-GB" noProof="0" dirty="0">
            <a:solidFill>
              <a:schemeClr val="bg2"/>
            </a:solidFill>
          </a:endParaRPr>
        </a:p>
      </dgm:t>
    </dgm:pt>
    <dgm:pt modelId="{1D691315-5BDC-4DBB-8289-7818D48342FB}" type="parTrans" cxnId="{86EA7A32-1BDF-438F-9DE3-6385B7776FA7}">
      <dgm:prSet/>
      <dgm:spPr/>
      <dgm:t>
        <a:bodyPr/>
        <a:lstStyle/>
        <a:p>
          <a:endParaRPr lang="en-GB"/>
        </a:p>
      </dgm:t>
    </dgm:pt>
    <dgm:pt modelId="{82A4DA50-AF97-465A-BCDA-075CA5F97342}" type="sibTrans" cxnId="{86EA7A32-1BDF-438F-9DE3-6385B7776FA7}">
      <dgm:prSet/>
      <dgm:spPr/>
      <dgm:t>
        <a:bodyPr/>
        <a:lstStyle/>
        <a:p>
          <a:endParaRPr lang="en-GB"/>
        </a:p>
      </dgm:t>
    </dgm:pt>
    <dgm:pt modelId="{A27F6AEE-F543-4A22-8602-53AF1B84BACA}">
      <dgm:prSet phldrT="[Text]"/>
      <dgm:spPr/>
      <dgm:t>
        <a:bodyPr/>
        <a:lstStyle/>
        <a:p>
          <a:r>
            <a:rPr lang="en-GB" b="1" noProof="0" dirty="0" smtClean="0">
              <a:solidFill>
                <a:schemeClr val="bg2"/>
              </a:solidFill>
            </a:rPr>
            <a:t>Develop</a:t>
          </a:r>
          <a:r>
            <a:rPr lang="pl-PL" b="1" noProof="0" dirty="0" err="1" smtClean="0">
              <a:solidFill>
                <a:schemeClr val="bg2"/>
              </a:solidFill>
            </a:rPr>
            <a:t>ing</a:t>
          </a:r>
          <a:r>
            <a:rPr lang="en-GB" b="1" noProof="0" dirty="0" smtClean="0">
              <a:solidFill>
                <a:schemeClr val="bg2"/>
              </a:solidFill>
            </a:rPr>
            <a:t> skills for S3, industrial transition and entrepreneurship</a:t>
          </a:r>
          <a:endParaRPr lang="en-GB" b="1" noProof="0" dirty="0">
            <a:solidFill>
              <a:schemeClr val="bg2"/>
            </a:solidFill>
          </a:endParaRPr>
        </a:p>
      </dgm:t>
    </dgm:pt>
    <dgm:pt modelId="{8C8E33B4-22AC-45E9-BE82-3F2C477BFB69}" type="parTrans" cxnId="{D65A0110-E93A-4A76-9397-2224406A2F1F}">
      <dgm:prSet/>
      <dgm:spPr/>
      <dgm:t>
        <a:bodyPr/>
        <a:lstStyle/>
        <a:p>
          <a:endParaRPr lang="en-GB"/>
        </a:p>
      </dgm:t>
    </dgm:pt>
    <dgm:pt modelId="{6C429C1B-5FA0-47DC-8B37-ADC2FB4B8FC4}" type="sibTrans" cxnId="{D65A0110-E93A-4A76-9397-2224406A2F1F}">
      <dgm:prSet/>
      <dgm:spPr/>
      <dgm:t>
        <a:bodyPr/>
        <a:lstStyle/>
        <a:p>
          <a:endParaRPr lang="en-GB"/>
        </a:p>
      </dgm:t>
    </dgm:pt>
    <dgm:pt modelId="{3E006661-CD71-4D44-A1A1-2A48DF33884B}">
      <dgm:prSet phldrT="[Text]"/>
      <dgm:spPr/>
      <dgm:t>
        <a:bodyPr/>
        <a:lstStyle/>
        <a:p>
          <a:r>
            <a:rPr lang="pl-PL" noProof="0" dirty="0" err="1" smtClean="0">
              <a:solidFill>
                <a:schemeClr val="bg2"/>
              </a:solidFill>
            </a:rPr>
            <a:t>Growth</a:t>
          </a:r>
          <a:r>
            <a:rPr lang="pl-PL" noProof="0" dirty="0" smtClean="0">
              <a:solidFill>
                <a:schemeClr val="bg2"/>
              </a:solidFill>
            </a:rPr>
            <a:t> and </a:t>
          </a:r>
          <a:r>
            <a:rPr lang="pl-PL" noProof="0" dirty="0" err="1" smtClean="0">
              <a:solidFill>
                <a:schemeClr val="bg2"/>
              </a:solidFill>
            </a:rPr>
            <a:t>competetitiveness</a:t>
          </a:r>
          <a:r>
            <a:rPr lang="pl-PL" noProof="0" dirty="0" smtClean="0">
              <a:solidFill>
                <a:schemeClr val="bg2"/>
              </a:solidFill>
            </a:rPr>
            <a:t> of </a:t>
          </a:r>
          <a:r>
            <a:rPr lang="en-GB" b="1" noProof="0" dirty="0" smtClean="0">
              <a:solidFill>
                <a:schemeClr val="bg2"/>
              </a:solidFill>
            </a:rPr>
            <a:t>SMEs</a:t>
          </a:r>
          <a:endParaRPr lang="pl-PL" b="1" noProof="0" dirty="0" smtClean="0">
            <a:solidFill>
              <a:schemeClr val="bg2"/>
            </a:solidFill>
          </a:endParaRPr>
        </a:p>
        <a:p>
          <a:r>
            <a:rPr lang="en-GB" b="1" noProof="0" dirty="0" smtClean="0">
              <a:solidFill>
                <a:schemeClr val="bg2"/>
              </a:solidFill>
            </a:rPr>
            <a:t>start-up</a:t>
          </a:r>
          <a:r>
            <a:rPr lang="pl-PL" b="1" noProof="0" dirty="0" smtClean="0">
              <a:solidFill>
                <a:schemeClr val="bg2"/>
              </a:solidFill>
            </a:rPr>
            <a:t>/</a:t>
          </a:r>
          <a:r>
            <a:rPr lang="pl-PL" b="1" noProof="0" dirty="0" err="1" smtClean="0">
              <a:solidFill>
                <a:schemeClr val="bg2"/>
              </a:solidFill>
            </a:rPr>
            <a:t>scale-up</a:t>
          </a:r>
          <a:endParaRPr lang="en-GB" b="1" noProof="0" dirty="0" smtClean="0">
            <a:solidFill>
              <a:schemeClr val="bg2"/>
            </a:solidFill>
          </a:endParaRPr>
        </a:p>
      </dgm:t>
    </dgm:pt>
    <dgm:pt modelId="{B5FACFC3-B81D-4B40-99CC-532951A9E523}" type="parTrans" cxnId="{CB033ACF-72C4-43DA-BEA0-37D3D91785A7}">
      <dgm:prSet/>
      <dgm:spPr/>
      <dgm:t>
        <a:bodyPr/>
        <a:lstStyle/>
        <a:p>
          <a:endParaRPr lang="en-GB"/>
        </a:p>
      </dgm:t>
    </dgm:pt>
    <dgm:pt modelId="{291A624A-7F04-4977-8677-B0609EA49851}" type="sibTrans" cxnId="{CB033ACF-72C4-43DA-BEA0-37D3D91785A7}">
      <dgm:prSet/>
      <dgm:spPr/>
      <dgm:t>
        <a:bodyPr/>
        <a:lstStyle/>
        <a:p>
          <a:endParaRPr lang="en-GB"/>
        </a:p>
      </dgm:t>
    </dgm:pt>
    <dgm:pt modelId="{2232DE96-D7D5-4F39-807F-BD765CF2F0DA}" type="pres">
      <dgm:prSet presAssocID="{D569AE48-0997-4C2C-8A0E-DACE9D33DD0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4ED952-EC66-4451-A675-C1F6B493F080}" type="pres">
      <dgm:prSet presAssocID="{D569AE48-0997-4C2C-8A0E-DACE9D33DD0F}" presName="matrix" presStyleCnt="0"/>
      <dgm:spPr/>
    </dgm:pt>
    <dgm:pt modelId="{A0EEB9C4-175A-4D98-B17E-193557FDC42B}" type="pres">
      <dgm:prSet presAssocID="{D569AE48-0997-4C2C-8A0E-DACE9D33DD0F}" presName="tile1" presStyleLbl="node1" presStyleIdx="0" presStyleCnt="4" custScaleY="103982" custLinFactNeighborX="369" custLinFactNeighborY="996"/>
      <dgm:spPr/>
      <dgm:t>
        <a:bodyPr/>
        <a:lstStyle/>
        <a:p>
          <a:endParaRPr lang="en-GB"/>
        </a:p>
      </dgm:t>
    </dgm:pt>
    <dgm:pt modelId="{4AB819E4-E0FF-4534-A8C8-2C1A6BA5CC75}" type="pres">
      <dgm:prSet presAssocID="{D569AE48-0997-4C2C-8A0E-DACE9D33DD0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2F5BBB-07FE-43BD-A5D0-091F273E9A72}" type="pres">
      <dgm:prSet presAssocID="{D569AE48-0997-4C2C-8A0E-DACE9D33DD0F}" presName="tile2" presStyleLbl="node1" presStyleIdx="1" presStyleCnt="4"/>
      <dgm:spPr/>
      <dgm:t>
        <a:bodyPr/>
        <a:lstStyle/>
        <a:p>
          <a:endParaRPr lang="en-GB"/>
        </a:p>
      </dgm:t>
    </dgm:pt>
    <dgm:pt modelId="{A9E2BAFB-D519-462A-A3D8-04A45A58F9B1}" type="pres">
      <dgm:prSet presAssocID="{D569AE48-0997-4C2C-8A0E-DACE9D33DD0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9E049C-0A80-41ED-A74B-D731031EECB4}" type="pres">
      <dgm:prSet presAssocID="{D569AE48-0997-4C2C-8A0E-DACE9D33DD0F}" presName="tile3" presStyleLbl="node1" presStyleIdx="2" presStyleCnt="4" custLinFactNeighborX="-783" custLinFactNeighborY="24806"/>
      <dgm:spPr/>
      <dgm:t>
        <a:bodyPr/>
        <a:lstStyle/>
        <a:p>
          <a:endParaRPr lang="en-GB"/>
        </a:p>
      </dgm:t>
    </dgm:pt>
    <dgm:pt modelId="{13F1370D-FEB5-4B60-A4F4-37DC181E863D}" type="pres">
      <dgm:prSet presAssocID="{D569AE48-0997-4C2C-8A0E-DACE9D33DD0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9C624-E00F-45ED-8579-8E4A537BA66D}" type="pres">
      <dgm:prSet presAssocID="{D569AE48-0997-4C2C-8A0E-DACE9D33DD0F}" presName="tile4" presStyleLbl="node1" presStyleIdx="3" presStyleCnt="4"/>
      <dgm:spPr/>
      <dgm:t>
        <a:bodyPr/>
        <a:lstStyle/>
        <a:p>
          <a:endParaRPr lang="en-GB"/>
        </a:p>
      </dgm:t>
    </dgm:pt>
    <dgm:pt modelId="{5BA3AB66-DC48-4E27-B9DF-0F487FD01286}" type="pres">
      <dgm:prSet presAssocID="{D569AE48-0997-4C2C-8A0E-DACE9D33DD0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C88171-49AF-4374-9C3E-A547E5B34CEF}" type="pres">
      <dgm:prSet presAssocID="{D569AE48-0997-4C2C-8A0E-DACE9D33DD0F}" presName="centerTile" presStyleLbl="fgShp" presStyleIdx="0" presStyleCnt="1" custScaleX="107800" custScaleY="12881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05D8910F-EF2F-4252-BDF8-757F1E93490C}" srcId="{4F96E6AE-D134-4EFD-948A-0B9C6ACF3339}" destId="{15F478A7-663C-4D39-B3D4-52F05C6C7E49}" srcOrd="0" destOrd="0" parTransId="{0AE20E62-54ED-4D3C-AEE7-5A12A859228B}" sibTransId="{1E63F59E-EFAF-46F8-AF13-F5851A1929D6}"/>
    <dgm:cxn modelId="{E87C3A19-7C4A-4521-AF96-FFDED9C1215D}" srcId="{D569AE48-0997-4C2C-8A0E-DACE9D33DD0F}" destId="{4F96E6AE-D134-4EFD-948A-0B9C6ACF3339}" srcOrd="0" destOrd="0" parTransId="{541ADEFE-0939-4F9F-B6D6-2AD90EF553AF}" sibTransId="{6847BF1A-51AA-4086-9856-A4463C438379}"/>
    <dgm:cxn modelId="{2AFA0EA5-1C79-416F-90F9-3DEB5E86090D}" type="presOf" srcId="{D569AE48-0997-4C2C-8A0E-DACE9D33DD0F}" destId="{2232DE96-D7D5-4F39-807F-BD765CF2F0DA}" srcOrd="0" destOrd="0" presId="urn:microsoft.com/office/officeart/2005/8/layout/matrix1"/>
    <dgm:cxn modelId="{333BEDFA-7234-4D1F-B3B5-9982C1A0FBFB}" type="presOf" srcId="{A27F6AEE-F543-4A22-8602-53AF1B84BACA}" destId="{13F1370D-FEB5-4B60-A4F4-37DC181E863D}" srcOrd="1" destOrd="0" presId="urn:microsoft.com/office/officeart/2005/8/layout/matrix1"/>
    <dgm:cxn modelId="{D65A0110-E93A-4A76-9397-2224406A2F1F}" srcId="{4F96E6AE-D134-4EFD-948A-0B9C6ACF3339}" destId="{A27F6AEE-F543-4A22-8602-53AF1B84BACA}" srcOrd="2" destOrd="0" parTransId="{8C8E33B4-22AC-45E9-BE82-3F2C477BFB69}" sibTransId="{6C429C1B-5FA0-47DC-8B37-ADC2FB4B8FC4}"/>
    <dgm:cxn modelId="{CDEDDB9F-F9E8-40FD-9FC5-2D994D48600F}" type="presOf" srcId="{A220774E-CFCC-4685-A64E-A0B2FAB76E14}" destId="{142F5BBB-07FE-43BD-A5D0-091F273E9A72}" srcOrd="0" destOrd="0" presId="urn:microsoft.com/office/officeart/2005/8/layout/matrix1"/>
    <dgm:cxn modelId="{D6B925EA-98B5-41AB-A451-B6CE3CA542F6}" type="presOf" srcId="{3E006661-CD71-4D44-A1A1-2A48DF33884B}" destId="{5BA3AB66-DC48-4E27-B9DF-0F487FD01286}" srcOrd="1" destOrd="0" presId="urn:microsoft.com/office/officeart/2005/8/layout/matrix1"/>
    <dgm:cxn modelId="{CB033ACF-72C4-43DA-BEA0-37D3D91785A7}" srcId="{4F96E6AE-D134-4EFD-948A-0B9C6ACF3339}" destId="{3E006661-CD71-4D44-A1A1-2A48DF33884B}" srcOrd="3" destOrd="0" parTransId="{B5FACFC3-B81D-4B40-99CC-532951A9E523}" sibTransId="{291A624A-7F04-4977-8677-B0609EA49851}"/>
    <dgm:cxn modelId="{677B986A-3E8A-4B8F-B112-655CE6DF1D1F}" type="presOf" srcId="{A220774E-CFCC-4685-A64E-A0B2FAB76E14}" destId="{A9E2BAFB-D519-462A-A3D8-04A45A58F9B1}" srcOrd="1" destOrd="0" presId="urn:microsoft.com/office/officeart/2005/8/layout/matrix1"/>
    <dgm:cxn modelId="{923849ED-4C8C-48C0-BD0F-FE3BAB2A3339}" type="presOf" srcId="{3E006661-CD71-4D44-A1A1-2A48DF33884B}" destId="{1D49C624-E00F-45ED-8579-8E4A537BA66D}" srcOrd="0" destOrd="0" presId="urn:microsoft.com/office/officeart/2005/8/layout/matrix1"/>
    <dgm:cxn modelId="{B7D77711-8D9A-47F6-AFFD-30458E88EF05}" type="presOf" srcId="{A27F6AEE-F543-4A22-8602-53AF1B84BACA}" destId="{DD9E049C-0A80-41ED-A74B-D731031EECB4}" srcOrd="0" destOrd="0" presId="urn:microsoft.com/office/officeart/2005/8/layout/matrix1"/>
    <dgm:cxn modelId="{1FAF96A2-2EA8-41F0-8ECC-B9DA3BB4E2FF}" type="presOf" srcId="{15F478A7-663C-4D39-B3D4-52F05C6C7E49}" destId="{A0EEB9C4-175A-4D98-B17E-193557FDC42B}" srcOrd="0" destOrd="0" presId="urn:microsoft.com/office/officeart/2005/8/layout/matrix1"/>
    <dgm:cxn modelId="{280514F6-16FD-4311-8906-D514A368F5B1}" type="presOf" srcId="{4F96E6AE-D134-4EFD-948A-0B9C6ACF3339}" destId="{9AC88171-49AF-4374-9C3E-A547E5B34CEF}" srcOrd="0" destOrd="0" presId="urn:microsoft.com/office/officeart/2005/8/layout/matrix1"/>
    <dgm:cxn modelId="{86EA7A32-1BDF-438F-9DE3-6385B7776FA7}" srcId="{4F96E6AE-D134-4EFD-948A-0B9C6ACF3339}" destId="{A220774E-CFCC-4685-A64E-A0B2FAB76E14}" srcOrd="1" destOrd="0" parTransId="{1D691315-5BDC-4DBB-8289-7818D48342FB}" sibTransId="{82A4DA50-AF97-465A-BCDA-075CA5F97342}"/>
    <dgm:cxn modelId="{C6C882CA-0328-4ECA-BEED-7A6AC5A6AC82}" type="presOf" srcId="{15F478A7-663C-4D39-B3D4-52F05C6C7E49}" destId="{4AB819E4-E0FF-4534-A8C8-2C1A6BA5CC75}" srcOrd="1" destOrd="0" presId="urn:microsoft.com/office/officeart/2005/8/layout/matrix1"/>
    <dgm:cxn modelId="{F2420819-452A-45E3-B2EB-F5E1F64C2755}" type="presParOf" srcId="{2232DE96-D7D5-4F39-807F-BD765CF2F0DA}" destId="{5F4ED952-EC66-4451-A675-C1F6B493F080}" srcOrd="0" destOrd="0" presId="urn:microsoft.com/office/officeart/2005/8/layout/matrix1"/>
    <dgm:cxn modelId="{9EFF6AE3-88E8-4D44-ABD4-ED0B380187AF}" type="presParOf" srcId="{5F4ED952-EC66-4451-A675-C1F6B493F080}" destId="{A0EEB9C4-175A-4D98-B17E-193557FDC42B}" srcOrd="0" destOrd="0" presId="urn:microsoft.com/office/officeart/2005/8/layout/matrix1"/>
    <dgm:cxn modelId="{EA296E85-F2F3-48E6-A517-74C5F88039DB}" type="presParOf" srcId="{5F4ED952-EC66-4451-A675-C1F6B493F080}" destId="{4AB819E4-E0FF-4534-A8C8-2C1A6BA5CC75}" srcOrd="1" destOrd="0" presId="urn:microsoft.com/office/officeart/2005/8/layout/matrix1"/>
    <dgm:cxn modelId="{D08DB873-BE25-453E-A26D-D44D3F36DB30}" type="presParOf" srcId="{5F4ED952-EC66-4451-A675-C1F6B493F080}" destId="{142F5BBB-07FE-43BD-A5D0-091F273E9A72}" srcOrd="2" destOrd="0" presId="urn:microsoft.com/office/officeart/2005/8/layout/matrix1"/>
    <dgm:cxn modelId="{F2387875-6CF6-45C3-83F0-D5A50B0B8293}" type="presParOf" srcId="{5F4ED952-EC66-4451-A675-C1F6B493F080}" destId="{A9E2BAFB-D519-462A-A3D8-04A45A58F9B1}" srcOrd="3" destOrd="0" presId="urn:microsoft.com/office/officeart/2005/8/layout/matrix1"/>
    <dgm:cxn modelId="{A7C746F1-FCE7-4BC6-A69C-76F45B959271}" type="presParOf" srcId="{5F4ED952-EC66-4451-A675-C1F6B493F080}" destId="{DD9E049C-0A80-41ED-A74B-D731031EECB4}" srcOrd="4" destOrd="0" presId="urn:microsoft.com/office/officeart/2005/8/layout/matrix1"/>
    <dgm:cxn modelId="{129D8CD4-D537-4824-9BF2-DC9B962FBB02}" type="presParOf" srcId="{5F4ED952-EC66-4451-A675-C1F6B493F080}" destId="{13F1370D-FEB5-4B60-A4F4-37DC181E863D}" srcOrd="5" destOrd="0" presId="urn:microsoft.com/office/officeart/2005/8/layout/matrix1"/>
    <dgm:cxn modelId="{85E04E12-79AD-4CEB-9271-529B50637E28}" type="presParOf" srcId="{5F4ED952-EC66-4451-A675-C1F6B493F080}" destId="{1D49C624-E00F-45ED-8579-8E4A537BA66D}" srcOrd="6" destOrd="0" presId="urn:microsoft.com/office/officeart/2005/8/layout/matrix1"/>
    <dgm:cxn modelId="{62C2A9DD-C1D0-443C-A01D-7365F6A13871}" type="presParOf" srcId="{5F4ED952-EC66-4451-A675-C1F6B493F080}" destId="{5BA3AB66-DC48-4E27-B9DF-0F487FD01286}" srcOrd="7" destOrd="0" presId="urn:microsoft.com/office/officeart/2005/8/layout/matrix1"/>
    <dgm:cxn modelId="{9BD91C4C-D293-47E9-8700-80785F2D2525}" type="presParOf" srcId="{2232DE96-D7D5-4F39-807F-BD765CF2F0DA}" destId="{9AC88171-49AF-4374-9C3E-A547E5B34CE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EB9C4-175A-4D98-B17E-193557FDC42B}">
      <dsp:nvSpPr>
        <dsp:cNvPr id="0" name=""/>
        <dsp:cNvSpPr/>
      </dsp:nvSpPr>
      <dsp:spPr>
        <a:xfrm rot="16200000">
          <a:off x="512570" y="-500713"/>
          <a:ext cx="2208823" cy="32102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noProof="0" dirty="0" err="1" smtClean="0">
              <a:solidFill>
                <a:schemeClr val="bg2"/>
              </a:solidFill>
            </a:rPr>
            <a:t>Enhancing</a:t>
          </a:r>
          <a:r>
            <a:rPr lang="pl-PL" sz="2100" b="0" kern="1200" noProof="0" dirty="0" smtClean="0">
              <a:solidFill>
                <a:schemeClr val="bg2"/>
              </a:solidFill>
            </a:rPr>
            <a:t> </a:t>
          </a:r>
          <a:r>
            <a:rPr lang="pl-PL" sz="2100" b="1" kern="1200" noProof="0" dirty="0" smtClean="0">
              <a:solidFill>
                <a:schemeClr val="bg2"/>
              </a:solidFill>
            </a:rPr>
            <a:t>R&amp;I </a:t>
          </a:r>
          <a:r>
            <a:rPr lang="pl-PL" sz="2100" b="0" kern="1200" noProof="0" dirty="0" err="1" smtClean="0">
              <a:solidFill>
                <a:schemeClr val="bg2"/>
              </a:solidFill>
            </a:rPr>
            <a:t>capacities</a:t>
          </a:r>
          <a:r>
            <a:rPr lang="en-GB" sz="2100" kern="1200" noProof="0" dirty="0" smtClean="0">
              <a:solidFill>
                <a:schemeClr val="bg2"/>
              </a:solidFill>
            </a:rPr>
            <a:t> + uptake of advanced technologies </a:t>
          </a:r>
          <a:endParaRPr lang="en-GB" sz="2100" b="1" kern="1200" noProof="0" dirty="0">
            <a:solidFill>
              <a:schemeClr val="bg2"/>
            </a:solidFill>
          </a:endParaRPr>
        </a:p>
      </dsp:txBody>
      <dsp:txXfrm rot="5400000">
        <a:off x="11846" y="11"/>
        <a:ext cx="3210272" cy="1656617"/>
      </dsp:txXfrm>
    </dsp:sp>
    <dsp:sp modelId="{142F5BBB-07FE-43BD-A5D0-091F273E9A72}">
      <dsp:nvSpPr>
        <dsp:cNvPr id="0" name=""/>
        <dsp:cNvSpPr/>
      </dsp:nvSpPr>
      <dsp:spPr>
        <a:xfrm>
          <a:off x="3210272" y="21146"/>
          <a:ext cx="3210272" cy="2124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noProof="0" dirty="0" smtClean="0">
              <a:solidFill>
                <a:schemeClr val="bg2"/>
              </a:solidFill>
            </a:rPr>
            <a:t>Digitisation</a:t>
          </a:r>
          <a:r>
            <a:rPr lang="en-GB" sz="2100" kern="1200" noProof="0" dirty="0" smtClean="0">
              <a:solidFill>
                <a:schemeClr val="bg2"/>
              </a:solidFill>
            </a:rPr>
            <a:t> </a:t>
          </a:r>
          <a:br>
            <a:rPr lang="en-GB" sz="2100" kern="1200" noProof="0" dirty="0" smtClean="0">
              <a:solidFill>
                <a:schemeClr val="bg2"/>
              </a:solidFill>
            </a:rPr>
          </a:br>
          <a:r>
            <a:rPr lang="pl-PL" sz="2100" kern="1200" noProof="0" dirty="0" smtClean="0">
              <a:solidFill>
                <a:schemeClr val="bg2"/>
              </a:solidFill>
            </a:rPr>
            <a:t>for </a:t>
          </a:r>
          <a:r>
            <a:rPr lang="pl-PL" sz="2100" kern="1200" noProof="0" dirty="0" err="1" smtClean="0">
              <a:solidFill>
                <a:schemeClr val="bg2"/>
              </a:solidFill>
            </a:rPr>
            <a:t>citizens</a:t>
          </a:r>
          <a:r>
            <a:rPr lang="pl-PL" sz="2100" kern="1200" noProof="0" dirty="0" smtClean="0">
              <a:solidFill>
                <a:schemeClr val="bg2"/>
              </a:solidFill>
            </a:rPr>
            <a:t>, </a:t>
          </a:r>
          <a:r>
            <a:rPr lang="pl-PL" sz="2100" kern="1200" noProof="0" dirty="0" err="1" smtClean="0">
              <a:solidFill>
                <a:schemeClr val="bg2"/>
              </a:solidFill>
            </a:rPr>
            <a:t>companies</a:t>
          </a:r>
          <a:r>
            <a:rPr lang="pl-PL" sz="2100" kern="1200" noProof="0" dirty="0" smtClean="0">
              <a:solidFill>
                <a:schemeClr val="bg2"/>
              </a:solidFill>
            </a:rPr>
            <a:t> and </a:t>
          </a:r>
          <a:r>
            <a:rPr lang="pl-PL" sz="2100" kern="1200" noProof="0" dirty="0" err="1" smtClean="0">
              <a:solidFill>
                <a:schemeClr val="bg2"/>
              </a:solidFill>
            </a:rPr>
            <a:t>governments</a:t>
          </a:r>
          <a:endParaRPr lang="en-GB" sz="2100" kern="1200" noProof="0" dirty="0">
            <a:solidFill>
              <a:schemeClr val="bg2"/>
            </a:solidFill>
          </a:endParaRPr>
        </a:p>
      </dsp:txBody>
      <dsp:txXfrm>
        <a:off x="3210272" y="21146"/>
        <a:ext cx="3210272" cy="1593177"/>
      </dsp:txXfrm>
    </dsp:sp>
    <dsp:sp modelId="{DD9E049C-0A80-41ED-A74B-D731031EECB4}">
      <dsp:nvSpPr>
        <dsp:cNvPr id="0" name=""/>
        <dsp:cNvSpPr/>
      </dsp:nvSpPr>
      <dsp:spPr>
        <a:xfrm rot="10800000">
          <a:off x="0" y="2145382"/>
          <a:ext cx="3210272" cy="2124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noProof="0" dirty="0" smtClean="0">
              <a:solidFill>
                <a:schemeClr val="bg2"/>
              </a:solidFill>
            </a:rPr>
            <a:t>Develop</a:t>
          </a:r>
          <a:r>
            <a:rPr lang="pl-PL" sz="2100" b="1" kern="1200" noProof="0" dirty="0" err="1" smtClean="0">
              <a:solidFill>
                <a:schemeClr val="bg2"/>
              </a:solidFill>
            </a:rPr>
            <a:t>ing</a:t>
          </a:r>
          <a:r>
            <a:rPr lang="en-GB" sz="2100" b="1" kern="1200" noProof="0" dirty="0" smtClean="0">
              <a:solidFill>
                <a:schemeClr val="bg2"/>
              </a:solidFill>
            </a:rPr>
            <a:t> skills for S3, industrial transition and entrepreneurship</a:t>
          </a:r>
          <a:endParaRPr lang="en-GB" sz="2100" b="1" kern="1200" noProof="0" dirty="0">
            <a:solidFill>
              <a:schemeClr val="bg2"/>
            </a:solidFill>
          </a:endParaRPr>
        </a:p>
      </dsp:txBody>
      <dsp:txXfrm rot="10800000">
        <a:off x="0" y="2676441"/>
        <a:ext cx="3210272" cy="1593177"/>
      </dsp:txXfrm>
    </dsp:sp>
    <dsp:sp modelId="{1D49C624-E00F-45ED-8579-8E4A537BA66D}">
      <dsp:nvSpPr>
        <dsp:cNvPr id="0" name=""/>
        <dsp:cNvSpPr/>
      </dsp:nvSpPr>
      <dsp:spPr>
        <a:xfrm rot="5400000">
          <a:off x="3753290" y="1602364"/>
          <a:ext cx="2124236" cy="32102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noProof="0" dirty="0" err="1" smtClean="0">
              <a:solidFill>
                <a:schemeClr val="bg2"/>
              </a:solidFill>
            </a:rPr>
            <a:t>Growth</a:t>
          </a:r>
          <a:r>
            <a:rPr lang="pl-PL" sz="2100" kern="1200" noProof="0" dirty="0" smtClean="0">
              <a:solidFill>
                <a:schemeClr val="bg2"/>
              </a:solidFill>
            </a:rPr>
            <a:t> and </a:t>
          </a:r>
          <a:r>
            <a:rPr lang="pl-PL" sz="2100" kern="1200" noProof="0" dirty="0" err="1" smtClean="0">
              <a:solidFill>
                <a:schemeClr val="bg2"/>
              </a:solidFill>
            </a:rPr>
            <a:t>competetitiveness</a:t>
          </a:r>
          <a:r>
            <a:rPr lang="pl-PL" sz="2100" kern="1200" noProof="0" dirty="0" smtClean="0">
              <a:solidFill>
                <a:schemeClr val="bg2"/>
              </a:solidFill>
            </a:rPr>
            <a:t> of </a:t>
          </a:r>
          <a:r>
            <a:rPr lang="en-GB" sz="2100" b="1" kern="1200" noProof="0" dirty="0" smtClean="0">
              <a:solidFill>
                <a:schemeClr val="bg2"/>
              </a:solidFill>
            </a:rPr>
            <a:t>SMEs</a:t>
          </a:r>
          <a:endParaRPr lang="pl-PL" sz="2100" b="1" kern="1200" noProof="0" dirty="0" smtClean="0">
            <a:solidFill>
              <a:schemeClr val="bg2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noProof="0" dirty="0" smtClean="0">
              <a:solidFill>
                <a:schemeClr val="bg2"/>
              </a:solidFill>
            </a:rPr>
            <a:t>start-up</a:t>
          </a:r>
          <a:r>
            <a:rPr lang="pl-PL" sz="2100" b="1" kern="1200" noProof="0" dirty="0" smtClean="0">
              <a:solidFill>
                <a:schemeClr val="bg2"/>
              </a:solidFill>
            </a:rPr>
            <a:t>/</a:t>
          </a:r>
          <a:r>
            <a:rPr lang="pl-PL" sz="2100" b="1" kern="1200" noProof="0" dirty="0" err="1" smtClean="0">
              <a:solidFill>
                <a:schemeClr val="bg2"/>
              </a:solidFill>
            </a:rPr>
            <a:t>scale-up</a:t>
          </a:r>
          <a:endParaRPr lang="en-GB" sz="2100" b="1" kern="1200" noProof="0" dirty="0" smtClean="0">
            <a:solidFill>
              <a:schemeClr val="bg2"/>
            </a:solidFill>
          </a:endParaRPr>
        </a:p>
      </dsp:txBody>
      <dsp:txXfrm rot="-5400000">
        <a:off x="3210272" y="2676441"/>
        <a:ext cx="3210272" cy="1593177"/>
      </dsp:txXfrm>
    </dsp:sp>
    <dsp:sp modelId="{9AC88171-49AF-4374-9C3E-A547E5B34CEF}">
      <dsp:nvSpPr>
        <dsp:cNvPr id="0" name=""/>
        <dsp:cNvSpPr/>
      </dsp:nvSpPr>
      <dsp:spPr>
        <a:xfrm>
          <a:off x="2172070" y="1440162"/>
          <a:ext cx="2076403" cy="136814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>
              <a:solidFill>
                <a:srgbClr val="C00000"/>
              </a:solidFill>
            </a:rPr>
            <a:t>Smart Specialisation </a:t>
          </a:r>
          <a:r>
            <a:rPr lang="de-DE" sz="2100" kern="1200" noProof="0" dirty="0" err="1" smtClean="0">
              <a:solidFill>
                <a:srgbClr val="C00000"/>
              </a:solidFill>
            </a:rPr>
            <a:t>Strategies</a:t>
          </a:r>
          <a:endParaRPr lang="en-GB" sz="2100" kern="1200" noProof="0" dirty="0">
            <a:solidFill>
              <a:srgbClr val="C00000"/>
            </a:solidFill>
          </a:endParaRPr>
        </a:p>
      </dsp:txBody>
      <dsp:txXfrm>
        <a:off x="2238857" y="1506949"/>
        <a:ext cx="1942829" cy="123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63816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263816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91"/>
            <a:ext cx="5335893" cy="438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63816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263816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9" tIns="44885" rIns="89769" bIns="448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GB" dirty="0">
                <a:solidFill>
                  <a:srgbClr val="333333"/>
                </a:solidFill>
              </a:rPr>
              <a:t>In accordance with the policy objectives, the ERDF shall support the specific objectives of "a smarter Europe by promoting innovative and smart economic transformation" by: </a:t>
            </a:r>
          </a:p>
          <a:p>
            <a:pPr algn="just">
              <a:spcBef>
                <a:spcPct val="0"/>
              </a:spcBef>
              <a:spcAft>
                <a:spcPts val="1182"/>
              </a:spcAft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enhancing </a:t>
            </a:r>
            <a:r>
              <a:rPr lang="en-GB" dirty="0">
                <a:solidFill>
                  <a:srgbClr val="C00000"/>
                </a:solidFill>
              </a:rPr>
              <a:t>research and innovation capacities </a:t>
            </a:r>
            <a:r>
              <a:rPr lang="en-GB" dirty="0">
                <a:solidFill>
                  <a:schemeClr val="bg2"/>
                </a:solidFill>
              </a:rPr>
              <a:t>and the </a:t>
            </a:r>
            <a:r>
              <a:rPr lang="en-GB" dirty="0">
                <a:solidFill>
                  <a:srgbClr val="C00000"/>
                </a:solidFill>
              </a:rPr>
              <a:t>uptake of advanced technologies; </a:t>
            </a:r>
          </a:p>
          <a:p>
            <a:pPr algn="just">
              <a:spcBef>
                <a:spcPct val="0"/>
              </a:spcBef>
              <a:spcAft>
                <a:spcPts val="1182"/>
              </a:spcAft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reaping the benefits of </a:t>
            </a:r>
            <a:r>
              <a:rPr lang="en-GB" dirty="0">
                <a:solidFill>
                  <a:srgbClr val="C00000"/>
                </a:solidFill>
              </a:rPr>
              <a:t>digitisation</a:t>
            </a:r>
            <a:r>
              <a:rPr lang="en-GB" dirty="0">
                <a:solidFill>
                  <a:schemeClr val="bg2"/>
                </a:solidFill>
              </a:rPr>
              <a:t> for citizens, companies and governments;</a:t>
            </a:r>
          </a:p>
          <a:p>
            <a:pPr algn="just">
              <a:spcBef>
                <a:spcPct val="0"/>
              </a:spcBef>
              <a:spcAft>
                <a:spcPts val="1182"/>
              </a:spcAft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enhancing growth and competitiveness of </a:t>
            </a:r>
            <a:r>
              <a:rPr lang="en-GB" dirty="0">
                <a:solidFill>
                  <a:srgbClr val="C00000"/>
                </a:solidFill>
              </a:rPr>
              <a:t>SMEs</a:t>
            </a:r>
            <a:r>
              <a:rPr lang="en-GB" dirty="0">
                <a:solidFill>
                  <a:schemeClr val="bg2"/>
                </a:solidFill>
              </a:rPr>
              <a:t>; </a:t>
            </a:r>
          </a:p>
          <a:p>
            <a:pPr algn="just">
              <a:spcBef>
                <a:spcPct val="0"/>
              </a:spcBef>
              <a:spcAft>
                <a:spcPts val="1182"/>
              </a:spcAft>
              <a:buFont typeface="+mj-lt"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developing </a:t>
            </a:r>
            <a:r>
              <a:rPr lang="en-GB" dirty="0">
                <a:solidFill>
                  <a:srgbClr val="C00000"/>
                </a:solidFill>
              </a:rPr>
              <a:t>skills for smart specialisation, industrial transition and entrepreneurship</a:t>
            </a:r>
            <a:r>
              <a:rPr lang="en-GB" dirty="0">
                <a:solidFill>
                  <a:schemeClr val="bg2"/>
                </a:solidFill>
              </a:rPr>
              <a:t>; </a:t>
            </a:r>
          </a:p>
          <a:p>
            <a:pPr>
              <a:spcAft>
                <a:spcPts val="1182"/>
              </a:spcAft>
              <a:buClr>
                <a:schemeClr val="tx1"/>
              </a:buClr>
            </a:pP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7100" y="739775"/>
            <a:ext cx="4916488" cy="3687763"/>
          </a:xfrm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35075" indent="-282721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30884" indent="-226177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83238" indent="-226177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35592" indent="-226177"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487945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40299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392653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45006" indent="-2261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04707">
              <a:defRPr/>
            </a:pPr>
            <a:fld id="{6D06DCF5-9812-44C5-A0F8-833CCFB560B7}" type="slidenum">
              <a:rPr lang="en-GB" altLang="en-US" sz="1200">
                <a:solidFill>
                  <a:srgbClr val="000000"/>
                </a:solidFill>
                <a:latin typeface="Arial" charset="0"/>
              </a:rPr>
              <a:pPr defTabSz="904707">
                <a:defRPr/>
              </a:pPr>
              <a:t>4</a:t>
            </a:fld>
            <a:endParaRPr lang="en-GB" alt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5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5AA7850-24E5-E042-B0C8-20A3C694E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969E1DA-16A7-D749-A42D-D5F62BF81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26B9982-01F3-5D43-8BC2-2048FCE8D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7613C-3A64-3C43-9DF2-89E9F49B34AD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01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eaLnBrk="1" hangingPunct="1">
              <a:defRPr/>
            </a:pPr>
            <a:endParaRPr lang="en-GB" sz="7600" b="1" dirty="0">
              <a:solidFill>
                <a:srgbClr val="FFD62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eaLnBrk="1" hangingPunct="1">
              <a:defRPr/>
            </a:pPr>
            <a:endParaRPr lang="en-GB" sz="7600" b="1" dirty="0">
              <a:solidFill>
                <a:srgbClr val="FFD62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92F6E94-4684-416A-B154-34CA5C81AF16}" type="slidenum">
              <a:rPr lang="en-GB" altLang="en-US" sz="7600" b="1">
                <a:solidFill>
                  <a:srgbClr val="FFD624"/>
                </a:solidFill>
                <a:cs typeface="+mn-cs"/>
              </a:rPr>
              <a:pPr eaLnBrk="1" hangingPunct="1">
                <a:defRPr/>
              </a:pPr>
              <a:t>‹Nr.›</a:t>
            </a:fld>
            <a:endParaRPr lang="en-GB" altLang="en-US" sz="7600" b="1" dirty="0">
              <a:solidFill>
                <a:srgbClr val="FFD62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45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  <p:sldLayoutId id="2147483757" r:id="rId5"/>
    <p:sldLayoutId id="2147483758" r:id="rId6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ublications/regional-development-and-cohesion_en" TargetMode="External"/><Relationship Id="rId7" Type="http://schemas.openxmlformats.org/officeDocument/2006/relationships/hyperlink" Target="https://ec.europa.eu/growth/industry/innovation/facts-figures/regional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.europa.eu/growth/industry/innovation/facts-figures/scoreboards_en" TargetMode="External"/><Relationship Id="rId5" Type="http://schemas.openxmlformats.org/officeDocument/2006/relationships/hyperlink" Target="https://ec.europa.eu/info/publications/2019-european-semester-country-specific-recommendations-commission-recommendations_en" TargetMode="External"/><Relationship Id="rId4" Type="http://schemas.openxmlformats.org/officeDocument/2006/relationships/hyperlink" Target="https://ec.europa.eu/info/publications/2019-european-semester-country-reports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692696"/>
            <a:ext cx="4608512" cy="396044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Policy </a:t>
            </a:r>
            <a:r>
              <a:rPr lang="pl-PL" dirty="0" err="1" smtClean="0">
                <a:solidFill>
                  <a:schemeClr val="tx2"/>
                </a:solidFill>
              </a:rPr>
              <a:t>Objective</a:t>
            </a:r>
            <a:r>
              <a:rPr lang="pl-PL" dirty="0" smtClean="0">
                <a:solidFill>
                  <a:schemeClr val="tx2"/>
                </a:solidFill>
              </a:rPr>
              <a:t> 1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/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dirty="0" smtClean="0">
                <a:solidFill>
                  <a:schemeClr val="tx2"/>
                </a:solidFill>
              </a:rPr>
              <a:t>A </a:t>
            </a:r>
            <a:r>
              <a:rPr lang="pl-PL" dirty="0" err="1" smtClean="0">
                <a:solidFill>
                  <a:schemeClr val="tx2"/>
                </a:solidFill>
              </a:rPr>
              <a:t>smarter</a:t>
            </a:r>
            <a:r>
              <a:rPr lang="pl-PL" dirty="0" smtClean="0">
                <a:solidFill>
                  <a:schemeClr val="tx2"/>
                </a:solidFill>
              </a:rPr>
              <a:t> Europe by </a:t>
            </a:r>
            <a:r>
              <a:rPr lang="pl-PL" dirty="0" err="1" smtClean="0">
                <a:solidFill>
                  <a:schemeClr val="tx2"/>
                </a:solidFill>
              </a:rPr>
              <a:t>promoting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innovative</a:t>
            </a:r>
            <a:r>
              <a:rPr lang="pl-PL" dirty="0" smtClean="0">
                <a:solidFill>
                  <a:schemeClr val="tx2"/>
                </a:solidFill>
              </a:rPr>
              <a:t> and smart </a:t>
            </a:r>
            <a:r>
              <a:rPr lang="pl-PL" dirty="0" err="1" smtClean="0">
                <a:solidFill>
                  <a:schemeClr val="tx2"/>
                </a:solidFill>
              </a:rPr>
              <a:t>economic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transformation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1600" dirty="0" smtClean="0">
                <a:solidFill>
                  <a:schemeClr val="tx2"/>
                </a:solidFill>
              </a:rPr>
              <a:t>Unit G1 DG Regional and Urban Policy</a:t>
            </a:r>
            <a:br>
              <a:rPr lang="en-GB" sz="1600" dirty="0" smtClean="0">
                <a:solidFill>
                  <a:schemeClr val="tx2"/>
                </a:solidFill>
              </a:rPr>
            </a:br>
            <a:r>
              <a:rPr lang="pl-PL" sz="1600" dirty="0" err="1" smtClean="0">
                <a:solidFill>
                  <a:schemeClr val="tx2"/>
                </a:solidFill>
              </a:rPr>
              <a:t>September</a:t>
            </a:r>
            <a:r>
              <a:rPr lang="pl-PL" sz="1600" dirty="0" smtClean="0">
                <a:solidFill>
                  <a:schemeClr val="tx2"/>
                </a:solidFill>
              </a:rPr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2019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" y="5842337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459949" y="5842337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#CohesionPolicy #EUinmyRegion</a:t>
            </a: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5582545" y="-55984"/>
            <a:ext cx="3561455" cy="1340768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solidFill>
                  <a:schemeClr val="tx2"/>
                </a:solidFill>
              </a:rPr>
              <a:t/>
            </a:r>
            <a:br>
              <a:rPr lang="en-US" kern="0" dirty="0">
                <a:solidFill>
                  <a:schemeClr val="tx2"/>
                </a:solidFill>
              </a:rPr>
            </a:br>
            <a:r>
              <a:rPr lang="en-GB" kern="0" dirty="0" smtClean="0">
                <a:solidFill>
                  <a:srgbClr val="FF0000"/>
                </a:solidFill>
              </a:rPr>
              <a:t>For internal discussion </a:t>
            </a:r>
            <a:r>
              <a:rPr lang="en-GB" sz="2800" kern="0" dirty="0" smtClean="0">
                <a:solidFill>
                  <a:schemeClr val="tx2"/>
                </a:solidFill>
              </a:rPr>
              <a:t/>
            </a:r>
            <a:br>
              <a:rPr lang="en-GB" sz="2800" kern="0" dirty="0" smtClean="0">
                <a:solidFill>
                  <a:schemeClr val="tx2"/>
                </a:solidFill>
              </a:rPr>
            </a:br>
            <a:endParaRPr lang="en-GB" sz="2800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404664"/>
            <a:ext cx="9001000" cy="720081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sz="2400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</a:t>
            </a:r>
            <a:r>
              <a:rPr lang="pl-PL" sz="24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Objective 1</a:t>
            </a:r>
            <a:r>
              <a:rPr lang="pl-PL" sz="24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2021-27</a:t>
            </a:r>
            <a:r>
              <a:rPr lang="en-GB" sz="240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smarter Europe by promoting innovative and smart economic transformation </a:t>
            </a:r>
            <a:endParaRPr lang="en-GB" sz="240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63824" y="1340768"/>
          <a:ext cx="64205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5661248"/>
            <a:ext cx="6552728" cy="504056"/>
          </a:xfrm>
          <a:prstGeom prst="rect">
            <a:avLst/>
          </a:prstGeom>
          <a:solidFill>
            <a:srgbClr val="FAEDD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 smtClean="0">
                <a:solidFill>
                  <a:schemeClr val="bg2"/>
                </a:solidFill>
              </a:rPr>
              <a:t>Interregional </a:t>
            </a:r>
            <a:r>
              <a:rPr lang="pl-PL" sz="2600" dirty="0" err="1" smtClean="0">
                <a:solidFill>
                  <a:schemeClr val="bg2"/>
                </a:solidFill>
              </a:rPr>
              <a:t>innovation</a:t>
            </a:r>
            <a:r>
              <a:rPr lang="pl-PL" sz="2600" dirty="0" smtClean="0">
                <a:solidFill>
                  <a:schemeClr val="bg2"/>
                </a:solidFill>
              </a:rPr>
              <a:t> </a:t>
            </a:r>
            <a:r>
              <a:rPr lang="pl-PL" sz="2600" dirty="0" err="1" smtClean="0">
                <a:solidFill>
                  <a:schemeClr val="bg2"/>
                </a:solidFill>
              </a:rPr>
              <a:t>investments</a:t>
            </a:r>
            <a:endParaRPr lang="en-GB" sz="26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28650" y="2852936"/>
          <a:ext cx="7886700" cy="3636633"/>
        </p:xfrm>
        <a:graphic>
          <a:graphicData uri="http://schemas.openxmlformats.org/drawingml/2006/table">
            <a:tbl>
              <a:tblPr firstRow="1" firstCol="1" bandRow="1"/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966663318"/>
                    </a:ext>
                  </a:extLst>
                </a:gridCol>
              </a:tblGrid>
              <a:tr h="308217">
                <a:tc>
                  <a:txBody>
                    <a:bodyPr/>
                    <a:lstStyle/>
                    <a:p>
                      <a:pPr marL="2159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Fulfilment criteria for the enabling condition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4817655"/>
                  </a:ext>
                </a:extLst>
              </a:tr>
              <a:tr h="1736989">
                <a:tc>
                  <a:txBody>
                    <a:bodyPr/>
                    <a:lstStyle/>
                    <a:p>
                      <a:pPr marL="2159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specialisation strategy(</a:t>
                      </a:r>
                      <a:r>
                        <a:rPr lang="en-GB" sz="1600" dirty="0" err="1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shall be supported by</a:t>
                      </a:r>
                      <a:r>
                        <a:rPr lang="en-GB" sz="16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6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Up-to-date analysis of </a:t>
                      </a:r>
                      <a:r>
                        <a:rPr lang="en-GB" sz="1600" b="1" u="sng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bottlenecks for innovation diffusion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including digitalisation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Existence of </a:t>
                      </a:r>
                      <a:r>
                        <a:rPr lang="en-GB" sz="1600" b="1" u="sng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competent regional / national institution</a:t>
                      </a:r>
                      <a:r>
                        <a:rPr lang="en-GB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body, responsible for the management of the smart specialisation strategy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and evaluation tools to measure performance towards the objectives of the strategy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functioning of </a:t>
                      </a:r>
                      <a:r>
                        <a:rPr lang="en-GB" sz="1600" b="1" u="sng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entrepreneurial discovery process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necessary to improve national or regional research and innovation systems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to </a:t>
                      </a:r>
                      <a:r>
                        <a:rPr lang="en-GB" sz="1600" b="1" u="sng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industrial transition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 for </a:t>
                      </a:r>
                      <a:r>
                        <a:rPr lang="en-GB" sz="1600" b="1" u="sng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collaboration</a:t>
                      </a: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35629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8650" y="1124744"/>
          <a:ext cx="7886700" cy="1614486"/>
        </p:xfrm>
        <a:graphic>
          <a:graphicData uri="http://schemas.openxmlformats.org/drawingml/2006/table">
            <a:tbl>
              <a:tblPr firstRow="1" firstCol="1" bandRow="1"/>
              <a:tblGrid>
                <a:gridCol w="2289831">
                  <a:extLst>
                    <a:ext uri="{9D8B030D-6E8A-4147-A177-3AD203B41FA5}">
                      <a16:colId xmlns:a16="http://schemas.microsoft.com/office/drawing/2014/main" xmlns="" val="4056883814"/>
                    </a:ext>
                  </a:extLst>
                </a:gridCol>
                <a:gridCol w="2665176">
                  <a:extLst>
                    <a:ext uri="{9D8B030D-6E8A-4147-A177-3AD203B41FA5}">
                      <a16:colId xmlns:a16="http://schemas.microsoft.com/office/drawing/2014/main" xmlns="" val="4289018145"/>
                    </a:ext>
                  </a:extLst>
                </a:gridCol>
                <a:gridCol w="2931693">
                  <a:extLst>
                    <a:ext uri="{9D8B030D-6E8A-4147-A177-3AD203B41FA5}">
                      <a16:colId xmlns:a16="http://schemas.microsoft.com/office/drawing/2014/main" xmlns="" val="1201740992"/>
                    </a:ext>
                  </a:extLst>
                </a:gridCol>
              </a:tblGrid>
              <a:tr h="3086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Policy objective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Specific objective</a:t>
                      </a:r>
                      <a:endParaRPr lang="en-GB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 of enabling condition</a:t>
                      </a:r>
                      <a:endParaRPr lang="en-GB" sz="16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211579"/>
                  </a:ext>
                </a:extLst>
              </a:tr>
              <a:tr h="1305846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A smarter Europe by promoting innovative and smart economic transformation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ERDF: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specific objectives under this policy </a:t>
                      </a:r>
                      <a:r>
                        <a:rPr lang="en-GB" sz="16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lang="en-GB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Good governance of national or regional smart specialisation strategy </a:t>
                      </a:r>
                    </a:p>
                  </a:txBody>
                  <a:tcPr marL="58093" marR="58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335246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404664"/>
            <a:ext cx="8119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condition for smart specialisation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4" y="692696"/>
            <a:ext cx="8675687" cy="504055"/>
          </a:xfrm>
        </p:spPr>
        <p:txBody>
          <a:bodyPr/>
          <a:lstStyle/>
          <a:p>
            <a:pPr algn="l">
              <a:defRPr/>
            </a:pPr>
            <a:r>
              <a:rPr lang="en-GB" sz="2800" dirty="0"/>
              <a:t>Scope of support from the ERDF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17514" y="1556792"/>
            <a:ext cx="818693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Font typeface="Wingdings" panose="05000000000000000000" pitchFamily="2" charset="2"/>
              <a:buChar char="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4494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GB" sz="1800" b="0" dirty="0" smtClean="0">
                <a:solidFill>
                  <a:schemeClr val="bg2"/>
                </a:solidFill>
              </a:rPr>
              <a:t>The ERDF shall support:	</a:t>
            </a:r>
          </a:p>
          <a:p>
            <a:pPr lvl="1" algn="just">
              <a:spcBef>
                <a:spcPts val="0"/>
              </a:spcBef>
              <a:buClrTx/>
              <a:buFont typeface="+mj-lt"/>
              <a:buAutoNum type="alphaLcParenR"/>
            </a:pPr>
            <a:r>
              <a:rPr lang="en-GB" sz="1800" b="0" dirty="0" smtClean="0">
                <a:solidFill>
                  <a:schemeClr val="bg2"/>
                </a:solidFill>
              </a:rPr>
              <a:t>investments </a:t>
            </a:r>
            <a:r>
              <a:rPr lang="en-GB" sz="1800" b="0" dirty="0">
                <a:solidFill>
                  <a:schemeClr val="bg2"/>
                </a:solidFill>
              </a:rPr>
              <a:t>in infrastructure; </a:t>
            </a:r>
          </a:p>
          <a:p>
            <a:pPr lvl="1" algn="just">
              <a:spcBef>
                <a:spcPts val="0"/>
              </a:spcBef>
              <a:buClrTx/>
              <a:buFont typeface="+mj-lt"/>
              <a:buAutoNum type="alphaLcParenR"/>
            </a:pPr>
            <a:r>
              <a:rPr lang="en-GB" sz="1800" b="0" dirty="0" smtClean="0">
                <a:solidFill>
                  <a:schemeClr val="bg2"/>
                </a:solidFill>
              </a:rPr>
              <a:t>investments </a:t>
            </a:r>
            <a:r>
              <a:rPr lang="en-GB" sz="1800" b="0" dirty="0">
                <a:solidFill>
                  <a:schemeClr val="bg2"/>
                </a:solidFill>
              </a:rPr>
              <a:t>in access to services; </a:t>
            </a:r>
          </a:p>
          <a:p>
            <a:pPr lvl="1" algn="just">
              <a:spcBef>
                <a:spcPts val="0"/>
              </a:spcBef>
              <a:buClrTx/>
              <a:buFont typeface="+mj-lt"/>
              <a:buAutoNum type="alphaLcParenR"/>
            </a:pPr>
            <a:r>
              <a:rPr lang="en-GB" sz="1800" b="0" dirty="0" smtClean="0">
                <a:solidFill>
                  <a:schemeClr val="bg2"/>
                </a:solidFill>
              </a:rPr>
              <a:t>productive </a:t>
            </a:r>
            <a:r>
              <a:rPr lang="en-GB" sz="1800" b="0" dirty="0">
                <a:solidFill>
                  <a:schemeClr val="bg2"/>
                </a:solidFill>
              </a:rPr>
              <a:t>investments in SMEs; </a:t>
            </a:r>
          </a:p>
          <a:p>
            <a:pPr lvl="1" algn="just">
              <a:spcBef>
                <a:spcPts val="0"/>
              </a:spcBef>
              <a:buClrTx/>
              <a:buFont typeface="+mj-lt"/>
              <a:buAutoNum type="alphaLcParenR"/>
            </a:pPr>
            <a:r>
              <a:rPr lang="en-GB" sz="1800" b="0" dirty="0" smtClean="0">
                <a:solidFill>
                  <a:schemeClr val="bg2"/>
                </a:solidFill>
              </a:rPr>
              <a:t>equipment</a:t>
            </a:r>
            <a:r>
              <a:rPr lang="en-GB" sz="1800" b="0" dirty="0">
                <a:solidFill>
                  <a:schemeClr val="bg2"/>
                </a:solidFill>
              </a:rPr>
              <a:t>, software and intangible assets; </a:t>
            </a:r>
          </a:p>
          <a:p>
            <a:pPr lvl="1" algn="just">
              <a:spcBef>
                <a:spcPts val="0"/>
              </a:spcBef>
              <a:buClrTx/>
              <a:buFont typeface="+mj-lt"/>
              <a:buAutoNum type="alphaLcParenR"/>
            </a:pPr>
            <a:r>
              <a:rPr lang="en-GB" sz="1800" b="0" dirty="0" smtClean="0">
                <a:solidFill>
                  <a:schemeClr val="bg2"/>
                </a:solidFill>
              </a:rPr>
              <a:t>information</a:t>
            </a:r>
            <a:r>
              <a:rPr lang="en-GB" sz="1800" b="0" dirty="0">
                <a:solidFill>
                  <a:schemeClr val="bg2"/>
                </a:solidFill>
              </a:rPr>
              <a:t>, communication, studies, networking, cooperation, </a:t>
            </a:r>
            <a:r>
              <a:rPr lang="en-GB" sz="1800" b="0" dirty="0" smtClean="0">
                <a:solidFill>
                  <a:schemeClr val="bg2"/>
                </a:solidFill>
              </a:rPr>
              <a:t>exchange </a:t>
            </a:r>
            <a:r>
              <a:rPr lang="en-GB" sz="1800" b="0" dirty="0">
                <a:solidFill>
                  <a:schemeClr val="bg2"/>
                </a:solidFill>
              </a:rPr>
              <a:t>of experience and activities involving clusters</a:t>
            </a:r>
            <a:r>
              <a:rPr lang="en-GB" sz="1800" dirty="0">
                <a:solidFill>
                  <a:schemeClr val="bg2"/>
                </a:solidFill>
              </a:rPr>
              <a:t>; </a:t>
            </a:r>
            <a:endParaRPr lang="en-GB" sz="1800" dirty="0" smtClean="0">
              <a:solidFill>
                <a:schemeClr val="bg2"/>
              </a:solidFill>
            </a:endParaRPr>
          </a:p>
          <a:p>
            <a:pPr lvl="1" algn="just">
              <a:spcBef>
                <a:spcPts val="0"/>
              </a:spcBef>
              <a:buClrTx/>
              <a:buFont typeface="+mj-lt"/>
              <a:buAutoNum type="alphaLcParenR"/>
            </a:pPr>
            <a:r>
              <a:rPr lang="en-GB" sz="1800" b="0" dirty="0" smtClean="0">
                <a:solidFill>
                  <a:schemeClr val="bg2"/>
                </a:solidFill>
              </a:rPr>
              <a:t>technical </a:t>
            </a:r>
            <a:r>
              <a:rPr lang="en-GB" sz="1800" b="0" dirty="0">
                <a:solidFill>
                  <a:schemeClr val="bg2"/>
                </a:solidFill>
              </a:rPr>
              <a:t>assistance</a:t>
            </a:r>
            <a:r>
              <a:rPr lang="en-GB" sz="1800" b="0" dirty="0" smtClean="0">
                <a:solidFill>
                  <a:schemeClr val="bg2"/>
                </a:solidFill>
              </a:rPr>
              <a:t>. </a:t>
            </a:r>
          </a:p>
          <a:p>
            <a:pPr marL="355600" lvl="1" indent="0" algn="just">
              <a:spcBef>
                <a:spcPts val="0"/>
              </a:spcBef>
              <a:buClrTx/>
              <a:buNone/>
            </a:pPr>
            <a:endParaRPr lang="en-GB" sz="1800" b="0" dirty="0" smtClean="0">
              <a:solidFill>
                <a:schemeClr val="bg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1800" b="0" dirty="0" smtClean="0">
                <a:solidFill>
                  <a:schemeClr val="bg2"/>
                </a:solidFill>
              </a:rPr>
              <a:t>In </a:t>
            </a:r>
            <a:r>
              <a:rPr lang="en-GB" sz="1800" b="0" dirty="0">
                <a:solidFill>
                  <a:schemeClr val="bg2"/>
                </a:solidFill>
              </a:rPr>
              <a:t>addition, </a:t>
            </a:r>
            <a:r>
              <a:rPr lang="en-GB" sz="1800" b="0" dirty="0" smtClean="0">
                <a:solidFill>
                  <a:schemeClr val="bg2"/>
                </a:solidFill>
              </a:rPr>
              <a:t>the </a:t>
            </a:r>
            <a:r>
              <a:rPr lang="en-GB" sz="1800" b="0" dirty="0">
                <a:solidFill>
                  <a:schemeClr val="bg2"/>
                </a:solidFill>
              </a:rPr>
              <a:t>ERDF shall also </a:t>
            </a:r>
            <a:r>
              <a:rPr lang="en-GB" sz="1800" b="0" dirty="0" smtClean="0">
                <a:solidFill>
                  <a:schemeClr val="bg2"/>
                </a:solidFill>
              </a:rPr>
              <a:t>support:</a:t>
            </a:r>
          </a:p>
          <a:p>
            <a:pPr algn="just">
              <a:spcBef>
                <a:spcPts val="0"/>
              </a:spcBef>
              <a:buClrTx/>
            </a:pPr>
            <a:r>
              <a:rPr lang="en-GB" sz="1800" b="0" dirty="0" smtClean="0">
                <a:solidFill>
                  <a:schemeClr val="bg2"/>
                </a:solidFill>
              </a:rPr>
              <a:t>productive </a:t>
            </a:r>
            <a:r>
              <a:rPr lang="en-GB" sz="1800" b="0" dirty="0">
                <a:solidFill>
                  <a:schemeClr val="bg2"/>
                </a:solidFill>
              </a:rPr>
              <a:t>investments in enterprises other than SMEs </a:t>
            </a:r>
            <a:r>
              <a:rPr lang="en-GB" sz="1800" b="0" dirty="0" smtClean="0">
                <a:solidFill>
                  <a:schemeClr val="bg2"/>
                </a:solidFill>
              </a:rPr>
              <a:t>when </a:t>
            </a:r>
            <a:r>
              <a:rPr lang="en-GB" sz="1800" b="0" dirty="0">
                <a:solidFill>
                  <a:schemeClr val="bg2"/>
                </a:solidFill>
              </a:rPr>
              <a:t>they involve cooperation with SMEs research and innovation capacities and the uptake </a:t>
            </a:r>
            <a:r>
              <a:rPr lang="en-GB" sz="1800" b="0" dirty="0" smtClean="0">
                <a:solidFill>
                  <a:schemeClr val="bg2"/>
                </a:solidFill>
              </a:rPr>
              <a:t>of </a:t>
            </a:r>
            <a:r>
              <a:rPr lang="en-GB" sz="1800" b="0" dirty="0">
                <a:solidFill>
                  <a:schemeClr val="bg2"/>
                </a:solidFill>
              </a:rPr>
              <a:t>advanced </a:t>
            </a:r>
            <a:r>
              <a:rPr lang="en-GB" sz="1800" b="0" dirty="0" smtClean="0">
                <a:solidFill>
                  <a:schemeClr val="bg2"/>
                </a:solidFill>
              </a:rPr>
              <a:t>technologies under PO1 Smart Growth (a) (</a:t>
            </a:r>
            <a:r>
              <a:rPr lang="en-GB" sz="1800" b="0" dirty="0" err="1" smtClean="0">
                <a:solidFill>
                  <a:schemeClr val="bg2"/>
                </a:solidFill>
              </a:rPr>
              <a:t>i</a:t>
            </a:r>
            <a:r>
              <a:rPr lang="en-GB" sz="1800" b="0" dirty="0" smtClean="0">
                <a:solidFill>
                  <a:schemeClr val="bg2"/>
                </a:solidFill>
              </a:rPr>
              <a:t>)</a:t>
            </a:r>
            <a:endParaRPr lang="en-GB" sz="1800" b="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Tx/>
            </a:pPr>
            <a:r>
              <a:rPr lang="en-GB" sz="1800" b="0" dirty="0" smtClean="0">
                <a:solidFill>
                  <a:schemeClr val="bg2"/>
                </a:solidFill>
              </a:rPr>
              <a:t>training</a:t>
            </a:r>
            <a:r>
              <a:rPr lang="en-GB" sz="1800" b="0" dirty="0">
                <a:solidFill>
                  <a:schemeClr val="bg2"/>
                </a:solidFill>
              </a:rPr>
              <a:t>, </a:t>
            </a:r>
            <a:r>
              <a:rPr lang="en-GB" sz="1800" b="0" dirty="0" smtClean="0">
                <a:solidFill>
                  <a:schemeClr val="bg2"/>
                </a:solidFill>
              </a:rPr>
              <a:t>life-long </a:t>
            </a:r>
            <a:r>
              <a:rPr lang="en-GB" sz="1800" b="0" dirty="0">
                <a:solidFill>
                  <a:schemeClr val="bg2"/>
                </a:solidFill>
              </a:rPr>
              <a:t>learning and education activities under PO1 </a:t>
            </a:r>
            <a:r>
              <a:rPr lang="en-GB" sz="1800" b="0" dirty="0" smtClean="0">
                <a:solidFill>
                  <a:schemeClr val="bg2"/>
                </a:solidFill>
              </a:rPr>
              <a:t>(</a:t>
            </a:r>
            <a:r>
              <a:rPr lang="en-GB" sz="1800" b="0" dirty="0">
                <a:solidFill>
                  <a:schemeClr val="bg2"/>
                </a:solidFill>
              </a:rPr>
              <a:t>a) (</a:t>
            </a:r>
            <a:r>
              <a:rPr lang="en-GB" sz="1800" b="0" dirty="0" smtClean="0">
                <a:solidFill>
                  <a:schemeClr val="bg2"/>
                </a:solidFill>
              </a:rPr>
              <a:t>iv); </a:t>
            </a:r>
            <a:endParaRPr lang="en-GB" sz="1800" b="0" dirty="0">
              <a:solidFill>
                <a:schemeClr val="bg2"/>
              </a:solidFill>
            </a:endParaRPr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166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76491"/>
            <a:ext cx="9036496" cy="3447098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 smtClean="0">
                <a:solidFill>
                  <a:schemeClr val="bg1"/>
                </a:solidFill>
                <a:latin typeface="+mj-lt"/>
              </a:rPr>
              <a:t>The link to </a:t>
            </a:r>
            <a:r>
              <a:rPr lang="pl-PL" sz="3600" dirty="0" err="1" smtClean="0">
                <a:solidFill>
                  <a:schemeClr val="bg1"/>
                </a:solidFill>
                <a:latin typeface="+mj-lt"/>
              </a:rPr>
              <a:t>relevant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 materials</a:t>
            </a:r>
          </a:p>
          <a:p>
            <a:pPr lvl="1"/>
            <a:endParaRPr lang="pl-PL" sz="14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pl-PL" sz="1400" dirty="0" smtClean="0">
                <a:solidFill>
                  <a:schemeClr val="bg1"/>
                </a:solidFill>
                <a:hlinkClick r:id="rId3"/>
              </a:rPr>
              <a:t>Regulatory Framework (European Commission </a:t>
            </a:r>
            <a:r>
              <a:rPr lang="pl-PL" sz="1400" dirty="0" err="1" smtClean="0">
                <a:solidFill>
                  <a:schemeClr val="bg1"/>
                </a:solidFill>
                <a:hlinkClick r:id="rId3"/>
              </a:rPr>
              <a:t>Proposal</a:t>
            </a:r>
            <a:r>
              <a:rPr lang="pl-PL" sz="1400" dirty="0" smtClean="0">
                <a:solidFill>
                  <a:schemeClr val="bg1"/>
                </a:solidFill>
                <a:hlinkClick r:id="rId3"/>
              </a:rPr>
              <a:t> 2018) – </a:t>
            </a:r>
            <a:r>
              <a:rPr lang="pl-PL" sz="1400" dirty="0" err="1" smtClean="0">
                <a:solidFill>
                  <a:schemeClr val="bg1"/>
                </a:solidFill>
                <a:hlinkClick r:id="rId3"/>
              </a:rPr>
              <a:t>under</a:t>
            </a:r>
            <a:r>
              <a:rPr lang="pl-PL" sz="1400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hlinkClick r:id="rId3"/>
              </a:rPr>
              <a:t>negotiations</a:t>
            </a:r>
            <a:r>
              <a:rPr lang="pl-PL" sz="1400" dirty="0" smtClean="0">
                <a:solidFill>
                  <a:schemeClr val="bg1"/>
                </a:solidFill>
                <a:hlinkClick r:id="rId3"/>
              </a:rPr>
              <a:t> with the European </a:t>
            </a:r>
            <a:r>
              <a:rPr lang="pl-PL" sz="1400" dirty="0" err="1" smtClean="0">
                <a:solidFill>
                  <a:schemeClr val="bg1"/>
                </a:solidFill>
                <a:hlinkClick r:id="rId3"/>
              </a:rPr>
              <a:t>Parliament</a:t>
            </a:r>
            <a:r>
              <a:rPr lang="pl-PL" sz="1400" dirty="0" smtClean="0">
                <a:solidFill>
                  <a:schemeClr val="bg1"/>
                </a:solidFill>
                <a:hlinkClick r:id="rId3"/>
              </a:rPr>
              <a:t> and the European </a:t>
            </a:r>
            <a:r>
              <a:rPr lang="pl-PL" sz="1400" dirty="0" err="1" smtClean="0">
                <a:solidFill>
                  <a:schemeClr val="bg1"/>
                </a:solidFill>
                <a:hlinkClick r:id="rId3"/>
              </a:rPr>
              <a:t>Council</a:t>
            </a:r>
            <a:endParaRPr lang="pl-PL" sz="1400" dirty="0" smtClean="0">
              <a:solidFill>
                <a:schemeClr val="bg1"/>
              </a:solidFill>
            </a:endParaRPr>
          </a:p>
          <a:p>
            <a:pPr lvl="1"/>
            <a:endParaRPr lang="pl-PL" sz="1400" dirty="0">
              <a:solidFill>
                <a:schemeClr val="bg1"/>
              </a:solidFill>
            </a:endParaRPr>
          </a:p>
          <a:p>
            <a:pPr lvl="1"/>
            <a:r>
              <a:rPr lang="pl-PL" sz="1400" dirty="0" err="1" smtClean="0">
                <a:solidFill>
                  <a:schemeClr val="bg1"/>
                </a:solidFill>
                <a:hlinkClick r:id="rId4"/>
              </a:rPr>
              <a:t>Annex</a:t>
            </a:r>
            <a:r>
              <a:rPr lang="pl-PL" sz="1400" dirty="0" smtClean="0">
                <a:solidFill>
                  <a:schemeClr val="bg1"/>
                </a:solidFill>
                <a:hlinkClick r:id="rId4"/>
              </a:rPr>
              <a:t> D of European Semester 2019 Country </a:t>
            </a:r>
            <a:r>
              <a:rPr lang="pl-PL" sz="1400" dirty="0" err="1" smtClean="0">
                <a:solidFill>
                  <a:schemeClr val="bg1"/>
                </a:solidFill>
                <a:hlinkClick r:id="rId4"/>
              </a:rPr>
              <a:t>Reports</a:t>
            </a:r>
            <a:r>
              <a:rPr lang="pl-PL" sz="1400" dirty="0" smtClean="0">
                <a:solidFill>
                  <a:schemeClr val="bg1"/>
                </a:solidFill>
                <a:hlinkClick r:id="rId4"/>
              </a:rPr>
              <a:t> -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INVESTMENT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GUIDANCE ON COHESION POLICY FUNDING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2021-2027</a:t>
            </a:r>
            <a:endParaRPr lang="pl-PL" sz="1400" dirty="0" smtClean="0">
              <a:solidFill>
                <a:schemeClr val="bg1"/>
              </a:solidFill>
            </a:endParaRPr>
          </a:p>
          <a:p>
            <a:pPr lvl="1"/>
            <a:endParaRPr lang="pl-PL" sz="1400" dirty="0">
              <a:solidFill>
                <a:schemeClr val="bg1"/>
              </a:solidFill>
            </a:endParaRPr>
          </a:p>
          <a:p>
            <a:pPr lvl="1"/>
            <a:r>
              <a:rPr lang="pl-PL" sz="1400" dirty="0" smtClean="0">
                <a:solidFill>
                  <a:schemeClr val="bg1"/>
                </a:solidFill>
                <a:hlinkClick r:id="rId5"/>
              </a:rPr>
              <a:t>European Semester 2019 Country </a:t>
            </a:r>
            <a:r>
              <a:rPr lang="pl-PL" sz="1400" dirty="0" err="1" smtClean="0">
                <a:solidFill>
                  <a:schemeClr val="bg1"/>
                </a:solidFill>
                <a:hlinkClick r:id="rId5"/>
              </a:rPr>
              <a:t>Specific</a:t>
            </a:r>
            <a:r>
              <a:rPr lang="pl-PL" sz="1400" dirty="0" smtClean="0">
                <a:solidFill>
                  <a:schemeClr val="bg1"/>
                </a:solidFill>
                <a:hlinkClick r:id="rId5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hlinkClick r:id="rId5"/>
              </a:rPr>
              <a:t>Recommendations</a:t>
            </a:r>
            <a:endParaRPr lang="pl-PL" sz="1400" dirty="0">
              <a:solidFill>
                <a:schemeClr val="bg1"/>
              </a:solidFill>
            </a:endParaRPr>
          </a:p>
          <a:p>
            <a:pPr lvl="1"/>
            <a:endParaRPr lang="pl-PL" sz="1400" u="sng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pl-PL" sz="1400" dirty="0" err="1">
                <a:solidFill>
                  <a:schemeClr val="bg1"/>
                </a:solidFill>
                <a:hlinkClick r:id="rId6"/>
              </a:rPr>
              <a:t>National</a:t>
            </a:r>
            <a:r>
              <a:rPr lang="pl-PL" sz="1400" dirty="0">
                <a:solidFill>
                  <a:schemeClr val="bg1"/>
                </a:solidFill>
                <a:hlinkClick r:id="rId6"/>
              </a:rPr>
              <a:t> </a:t>
            </a:r>
            <a:r>
              <a:rPr lang="pl-PL" sz="1400" dirty="0" err="1">
                <a:solidFill>
                  <a:schemeClr val="bg1"/>
                </a:solidFill>
                <a:hlinkClick r:id="rId6"/>
              </a:rPr>
              <a:t>Innovation</a:t>
            </a:r>
            <a:r>
              <a:rPr lang="pl-PL" sz="1400" dirty="0">
                <a:solidFill>
                  <a:schemeClr val="bg1"/>
                </a:solidFill>
                <a:hlinkClick r:id="rId6"/>
              </a:rPr>
              <a:t> </a:t>
            </a:r>
            <a:r>
              <a:rPr lang="pl-PL" sz="1400" dirty="0" err="1">
                <a:solidFill>
                  <a:schemeClr val="bg1"/>
                </a:solidFill>
                <a:hlinkClick r:id="rId6"/>
              </a:rPr>
              <a:t>Scoreboard</a:t>
            </a:r>
            <a:r>
              <a:rPr lang="pl-PL" sz="1400" dirty="0">
                <a:solidFill>
                  <a:schemeClr val="bg1"/>
                </a:solidFill>
                <a:hlinkClick r:id="rId6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hlinkClick r:id="rId6"/>
              </a:rPr>
              <a:t>2019</a:t>
            </a:r>
            <a:endParaRPr lang="pl-PL" sz="1400" dirty="0">
              <a:solidFill>
                <a:schemeClr val="bg1"/>
              </a:solidFill>
            </a:endParaRPr>
          </a:p>
          <a:p>
            <a:pPr lvl="1"/>
            <a:endParaRPr lang="pl-PL" sz="1400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pl-PL" sz="1400" dirty="0" err="1" smtClean="0">
                <a:solidFill>
                  <a:schemeClr val="bg1"/>
                </a:solidFill>
                <a:hlinkClick r:id="rId7"/>
              </a:rPr>
              <a:t>Regional</a:t>
            </a:r>
            <a:r>
              <a:rPr lang="pl-PL" sz="1400" dirty="0" smtClean="0">
                <a:solidFill>
                  <a:schemeClr val="bg1"/>
                </a:solidFill>
                <a:hlinkClick r:id="rId7"/>
              </a:rPr>
              <a:t> </a:t>
            </a:r>
            <a:r>
              <a:rPr lang="pl-PL" sz="1400" dirty="0" err="1">
                <a:solidFill>
                  <a:schemeClr val="bg1"/>
                </a:solidFill>
                <a:hlinkClick r:id="rId7"/>
              </a:rPr>
              <a:t>Innovation</a:t>
            </a:r>
            <a:r>
              <a:rPr lang="pl-PL" sz="1400" dirty="0">
                <a:solidFill>
                  <a:schemeClr val="bg1"/>
                </a:solidFill>
                <a:hlinkClick r:id="rId7"/>
              </a:rPr>
              <a:t> </a:t>
            </a:r>
            <a:r>
              <a:rPr lang="pl-PL" sz="1400" dirty="0" err="1">
                <a:solidFill>
                  <a:schemeClr val="bg1"/>
                </a:solidFill>
                <a:hlinkClick r:id="rId7"/>
              </a:rPr>
              <a:t>Scoreboard</a:t>
            </a:r>
            <a:r>
              <a:rPr lang="pl-PL" sz="1400" dirty="0">
                <a:solidFill>
                  <a:schemeClr val="bg1"/>
                </a:solidFill>
                <a:hlinkClick r:id="rId7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hlinkClick r:id="rId7"/>
              </a:rPr>
              <a:t>2019</a:t>
            </a:r>
            <a:endParaRPr lang="pl-PL" sz="1400" dirty="0">
              <a:solidFill>
                <a:schemeClr val="bg1"/>
              </a:solidFill>
            </a:endParaRPr>
          </a:p>
          <a:p>
            <a:pPr lvl="1"/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1580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Bildschirmpräsentation (4:3)</PresentationFormat>
  <Paragraphs>60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Blank</vt:lpstr>
      <vt:lpstr> Policy Objective 1  A smarter Europe by promoting innovative and smart economic transformation   Unit G1 DG Regional and Urban Policy September 2019</vt:lpstr>
      <vt:lpstr>Cohesion Policy Objective 1: 2021-27 A smarter Europe by promoting innovative and smart economic transformation </vt:lpstr>
      <vt:lpstr>PowerPoint-Präsentation</vt:lpstr>
      <vt:lpstr>Scope of support from the ERDF </vt:lpstr>
      <vt:lpstr>PowerPoint-Präsentation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lastModifiedBy>Pecarz</cp:lastModifiedBy>
  <cp:revision>501</cp:revision>
  <cp:lastPrinted>2019-09-20T15:22:10Z</cp:lastPrinted>
  <dcterms:created xsi:type="dcterms:W3CDTF">2018-03-19T13:44:15Z</dcterms:created>
  <dcterms:modified xsi:type="dcterms:W3CDTF">2019-09-23T06:34:39Z</dcterms:modified>
</cp:coreProperties>
</file>